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6" r:id="rId4"/>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69"/>
    <p:restoredTop sz="94660"/>
  </p:normalViewPr>
  <p:slideViewPr>
    <p:cSldViewPr>
      <p:cViewPr varScale="0">
        <p:scale>
          <a:sx n="100" d="100"/>
          <a:sy n="100" d="100"/>
        </p:scale>
        <p:origin x="-732" y="-72"/>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495300" y="1652803"/>
            <a:ext cx="8915400" cy="13441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495300" y="3092963"/>
            <a:ext cx="89154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95300" y="1736813"/>
            <a:ext cx="8915400" cy="42364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39"/>
            <a:ext cx="2228850" cy="5698644"/>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95300" y="274639"/>
            <a:ext cx="6521450" cy="569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495300" y="1736813"/>
            <a:ext cx="8915400" cy="428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495300" y="2948947"/>
            <a:ext cx="8915400" cy="1056117"/>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495300" y="1184749"/>
            <a:ext cx="89154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495300" y="1736815"/>
            <a:ext cx="4301683"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5070013" y="1736815"/>
            <a:ext cx="4340687"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495300"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495300"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5109017"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5109017"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95301" y="273049"/>
            <a:ext cx="3259006" cy="116205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3938887" y="273052"/>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495302" y="1700808"/>
            <a:ext cx="3259005"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941645" y="4689140"/>
            <a:ext cx="5943600" cy="566739"/>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941645" y="212643"/>
            <a:ext cx="59436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941645" y="5301209"/>
            <a:ext cx="59436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2"/>
            <a:ext cx="4446494"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95300" y="418653"/>
            <a:ext cx="8915400" cy="99412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495300" y="1736813"/>
            <a:ext cx="8915400" cy="428133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495300" y="6237312"/>
            <a:ext cx="2039431"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7332264" y="6237312"/>
            <a:ext cx="207843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図形 13"/>
          <p:cNvSpPr/>
          <p:nvPr/>
        </p:nvSpPr>
        <p:spPr>
          <a:xfrm>
            <a:off x="116412" y="1626898"/>
            <a:ext cx="9678460" cy="5194170"/>
          </a:xfrm>
          <a:prstGeom prst="flowChartProcess">
            <a:avLst/>
          </a:prstGeom>
          <a:noFill/>
          <a:ln w="6350" cap="flat" cmpd="sng" algn="ctr">
            <a:solidFill>
              <a:schemeClr val="accent4">
                <a:lumMod val="75000"/>
              </a:schemeClr>
            </a:solidFill>
            <a:prstDash val="solid"/>
            <a:miter lim="800000"/>
          </a:ln>
        </p:spPr>
        <p:style>
          <a:lnRef idx="1">
            <a:schemeClr val="accent5"/>
          </a:lnRef>
          <a:fillRef idx="2">
            <a:schemeClr val="accent5"/>
          </a:fillRef>
          <a:effectRef idx="1">
            <a:schemeClr val="accent5"/>
          </a:effectRef>
          <a:fontRef idx="minor">
            <a:schemeClr val="dk1"/>
          </a:fontRef>
        </p:style>
        <p:txBody>
          <a:bodyPr anchor="t"/>
          <a:p>
            <a:pPr algn="l">
              <a:lnSpc>
                <a:spcPct val="100000"/>
              </a:lnSpc>
              <a:spcBef>
                <a:spcPts val="0"/>
              </a:spcBef>
              <a:spcAft>
                <a:spcPts val="0"/>
              </a:spcAft>
            </a:pPr>
            <a:endParaRPr lang="ja-JP" altLang="en-US" sz="1200">
              <a:solidFill>
                <a:schemeClr val="tx1"/>
              </a:solidFill>
            </a:endParaRPr>
          </a:p>
        </p:txBody>
      </p:sp>
      <p:sp>
        <p:nvSpPr>
          <p:cNvPr id="1108" name="四角形 16"/>
          <p:cNvSpPr/>
          <p:nvPr/>
        </p:nvSpPr>
        <p:spPr>
          <a:xfrm>
            <a:off x="1564204" y="368081"/>
            <a:ext cx="6772796" cy="293089"/>
          </a:xfrm>
          <a:prstGeom prst="rect">
            <a:avLst/>
          </a:prstGeom>
          <a:solidFill>
            <a:srgbClr val="FFC000"/>
          </a:solidFill>
          <a:ln w="12700" cap="flat" cmpd="sng" algn="ctr">
            <a:solidFill>
              <a:schemeClr val="accent4">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lnSpc>
                <a:spcPct val="150000"/>
              </a:lnSpc>
              <a:defRPr lang="ja-JP" altLang="en-US"/>
            </a:pPr>
            <a:r>
              <a:rPr lang="ja-JP" altLang="en-US" sz="1400" b="0">
                <a:solidFill>
                  <a:schemeClr val="tx1"/>
                </a:solidFill>
                <a:latin typeface="Meiryo UI"/>
                <a:ea typeface="Meiryo UI"/>
              </a:rPr>
              <a:t>「感染症対応の目安」におけるステージ：警戒</a:t>
            </a:r>
            <a:r>
              <a:rPr lang="ja-JP" altLang="en-US" sz="1400" b="1">
                <a:solidFill>
                  <a:schemeClr val="tx1"/>
                </a:solidFill>
                <a:latin typeface="Meiryo UI"/>
                <a:ea typeface="Meiryo UI"/>
              </a:rPr>
              <a:t>（オレンジ色）</a:t>
            </a:r>
            <a:r>
              <a:rPr lang="ja-JP" altLang="en-US" sz="1200" b="0" u="heavy">
                <a:solidFill>
                  <a:schemeClr val="tx1"/>
                </a:solidFill>
                <a:uFill>
                  <a:solidFill>
                    <a:srgbClr val="FF0000"/>
                  </a:solidFill>
                </a:uFill>
                <a:latin typeface="Meiryo UI"/>
                <a:ea typeface="Meiryo UI"/>
              </a:rPr>
              <a:t>（令和３年５月19日時点）</a:t>
            </a:r>
            <a:endParaRPr lang="ja-JP" altLang="en-US" sz="1200" b="0" u="heavy">
              <a:solidFill>
                <a:schemeClr val="tx1"/>
              </a:solidFill>
              <a:uFill>
                <a:solidFill>
                  <a:srgbClr val="FF0000"/>
                </a:solidFill>
              </a:uFill>
              <a:latin typeface="Meiryo UI"/>
              <a:ea typeface="Meiryo UI"/>
            </a:endParaRPr>
          </a:p>
        </p:txBody>
      </p:sp>
      <p:sp>
        <p:nvSpPr>
          <p:cNvPr id="1109" name="四角形 14"/>
          <p:cNvSpPr/>
          <p:nvPr/>
        </p:nvSpPr>
        <p:spPr>
          <a:xfrm>
            <a:off x="254953" y="1841493"/>
            <a:ext cx="9396095" cy="1659663"/>
          </a:xfrm>
          <a:prstGeom prst="rect">
            <a:avLst/>
          </a:prstGeom>
          <a:noFill/>
          <a:ln w="12700" cap="flat" cmpd="sng" algn="ctr">
            <a:solidFill>
              <a:schemeClr val="tx1"/>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marL="0" indent="0">
              <a:lnSpc>
                <a:spcPct val="100000"/>
              </a:lnSpc>
              <a:spcBef>
                <a:spcPts val="0"/>
              </a:spcBef>
              <a:spcAft>
                <a:spcPts val="0"/>
              </a:spcAft>
              <a:buNone/>
            </a:pPr>
            <a:r>
              <a:rPr kumimoji="1" lang="ja-JP" altLang="en-US" sz="1200" b="1" u="none">
                <a:solidFill>
                  <a:schemeClr val="tx1"/>
                </a:solidFill>
                <a:latin typeface="Meiryo UI"/>
                <a:ea typeface="Meiryo UI"/>
              </a:rPr>
              <a:t>　</a:t>
            </a:r>
            <a:r>
              <a:rPr kumimoji="1" lang="ja-JP" altLang="en-US" sz="1200" b="1" u="none">
                <a:solidFill>
                  <a:schemeClr val="tx1"/>
                </a:solidFill>
                <a:uFill>
                  <a:solidFill>
                    <a:srgbClr val="FF0000"/>
                  </a:solidFill>
                </a:uFill>
                <a:latin typeface="Meiryo UI"/>
                <a:ea typeface="Meiryo UI"/>
              </a:rPr>
              <a:t>○</a:t>
            </a:r>
            <a:r>
              <a:rPr kumimoji="1" lang="ja-JP" altLang="en-US" sz="1200" b="1" u="none">
                <a:solidFill>
                  <a:schemeClr val="tx1"/>
                </a:solidFill>
                <a:uFill>
                  <a:solidFill>
                    <a:srgbClr val="FF0000"/>
                  </a:solidFill>
                </a:uFill>
                <a:latin typeface="Meiryo UI"/>
                <a:ea typeface="Meiryo UI"/>
              </a:rPr>
              <a:t>県内では、より感染力が強いとされる変異株が感染の主流となっています。</a:t>
            </a:r>
            <a:endParaRPr kumimoji="1" lang="ja-JP" altLang="en-US" sz="1200" b="1"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200" b="1" u="none">
                <a:solidFill>
                  <a:schemeClr val="tx1"/>
                </a:solidFill>
                <a:uFill>
                  <a:solidFill>
                    <a:srgbClr val="FF0000"/>
                  </a:solidFill>
                </a:uFill>
                <a:latin typeface="Meiryo UI"/>
                <a:ea typeface="Meiryo UI"/>
              </a:rPr>
              <a:t>　</a:t>
            </a:r>
            <a:r>
              <a:rPr kumimoji="1" lang="ja-JP" altLang="en-US" sz="1200" b="1" u="none">
                <a:solidFill>
                  <a:schemeClr val="tx1"/>
                </a:solidFill>
                <a:uFill>
                  <a:solidFill>
                    <a:srgbClr val="FF0000"/>
                  </a:solidFill>
                </a:uFill>
                <a:latin typeface="Meiryo UI"/>
                <a:ea typeface="Meiryo UI"/>
              </a:rPr>
              <a:t>　</a:t>
            </a:r>
            <a:r>
              <a:rPr kumimoji="1" lang="ja-JP" altLang="en-US" sz="1200" b="1" u="none">
                <a:solidFill>
                  <a:schemeClr val="tx1"/>
                </a:solidFill>
                <a:uFill>
                  <a:solidFill>
                    <a:srgbClr val="FF0000"/>
                  </a:solidFill>
                </a:uFill>
                <a:latin typeface="Meiryo UI"/>
                <a:ea typeface="Meiryo UI"/>
              </a:rPr>
              <a:t> </a:t>
            </a:r>
            <a:r>
              <a:rPr kumimoji="1" lang="ja-JP" altLang="en-US" sz="1200" b="1" u="none">
                <a:solidFill>
                  <a:schemeClr val="tx1"/>
                </a:solidFill>
                <a:uFill>
                  <a:solidFill>
                    <a:srgbClr val="FF0000"/>
                  </a:solidFill>
                </a:uFill>
                <a:latin typeface="Meiryo UI"/>
                <a:ea typeface="Meiryo UI"/>
              </a:rPr>
              <a:t>これまで以上に</a:t>
            </a:r>
            <a:r>
              <a:rPr kumimoji="1" lang="ja-JP" altLang="en-US" sz="1200" b="1" u="none">
                <a:solidFill>
                  <a:schemeClr val="tx1"/>
                </a:solidFill>
                <a:uFill>
                  <a:solidFill>
                    <a:srgbClr val="FF0000"/>
                  </a:solidFill>
                </a:uFill>
                <a:latin typeface="Meiryo UI"/>
                <a:ea typeface="Meiryo UI"/>
              </a:rPr>
              <a:t>基</a:t>
            </a:r>
            <a:r>
              <a:rPr kumimoji="1" lang="ja-JP" altLang="en-US" sz="1200" b="1" u="none">
                <a:solidFill>
                  <a:schemeClr val="tx1"/>
                </a:solidFill>
                <a:uFill>
                  <a:solidFill>
                    <a:srgbClr val="FF0000"/>
                  </a:solidFill>
                </a:uFill>
                <a:latin typeface="Meiryo UI"/>
                <a:ea typeface="Meiryo UI"/>
              </a:rPr>
              <a:t>本的な感染防止策の徹底をお願いします。</a:t>
            </a:r>
            <a:endParaRPr kumimoji="1" lang="ja-JP" altLang="en-US" sz="1200" b="1"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a:t>
            </a:r>
            <a:r>
              <a:rPr kumimoji="1" lang="ja-JP" altLang="en-US" sz="1100" b="0" u="none">
                <a:solidFill>
                  <a:schemeClr val="tx1"/>
                </a:solidFill>
                <a:latin typeface="Meiryo UI"/>
                <a:ea typeface="Meiryo UI"/>
              </a:rPr>
              <a:t>１）マスクの着用、３密の回避等を徹底してください。　</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uFill>
                  <a:solidFill>
                    <a:srgbClr val="FF0000"/>
                  </a:solidFill>
                </a:uFill>
                <a:latin typeface="Meiryo UI"/>
                <a:ea typeface="Meiryo UI"/>
              </a:rPr>
              <a:t>（２）特に屋内でのスポーツの場などにおいては、更衣室等を含めた十分な換気や手指消毒、共用部分の消毒などをこまめ</a:t>
            </a:r>
            <a:r>
              <a:rPr kumimoji="1" lang="ja-JP" altLang="en-US" sz="1100" b="0" u="none">
                <a:solidFill>
                  <a:schemeClr val="tx1"/>
                </a:solidFill>
                <a:uFill>
                  <a:solidFill>
                    <a:srgbClr val="FF0000"/>
                  </a:solidFill>
                </a:uFill>
                <a:latin typeface="Meiryo UI"/>
                <a:ea typeface="Meiryo UI"/>
              </a:rPr>
              <a:t>に行ってください。</a:t>
            </a:r>
            <a:endParaRPr kumimoji="1" lang="ja-JP" altLang="en-US" sz="1100" b="0"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（３）</a:t>
            </a:r>
            <a:r>
              <a:rPr kumimoji="1" lang="ja-JP" altLang="en-US" sz="1100" b="0" u="none">
                <a:solidFill>
                  <a:schemeClr val="tx1"/>
                </a:solidFill>
                <a:latin typeface="Meiryo UI"/>
                <a:ea typeface="Meiryo UI"/>
              </a:rPr>
              <a:t>接触確認アプリ「COCOA」をインストールしましょう。</a:t>
            </a:r>
            <a:endParaRPr kumimoji="1" lang="ja-JP" altLang="en-US" sz="1100" b="1"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（４）</a:t>
            </a:r>
            <a:r>
              <a:rPr kumimoji="1" lang="ja-JP" altLang="en-US" sz="1100" b="0" u="none">
                <a:solidFill>
                  <a:schemeClr val="tx1"/>
                </a:solidFill>
                <a:latin typeface="Meiryo UI"/>
                <a:ea typeface="Meiryo UI"/>
              </a:rPr>
              <a:t>感染者やその家族、医療従事者等に対し、誹謗中傷や差別的な行為を行わないようにしてください。</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endParaRPr kumimoji="1" lang="ja-JP" altLang="en-US" sz="400" b="0" u="none">
              <a:solidFill>
                <a:schemeClr val="tx1"/>
              </a:solidFill>
              <a:latin typeface="Meiryo UI"/>
              <a:ea typeface="Meiryo UI"/>
            </a:endParaRPr>
          </a:p>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none">
                <a:solidFill>
                  <a:schemeClr val="tx1"/>
                </a:solidFill>
                <a:latin typeface="Meiryo UI"/>
                <a:ea typeface="Meiryo UI"/>
              </a:rPr>
              <a:t>○事業者の皆さまへ</a:t>
            </a:r>
            <a:endParaRPr kumimoji="1" lang="ja-JP" altLang="en-US" sz="1200" b="1"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（１）</a:t>
            </a:r>
            <a:r>
              <a:rPr kumimoji="1" lang="ja-JP" altLang="en-US" sz="1100" b="0" u="none">
                <a:solidFill>
                  <a:schemeClr val="tx1"/>
                </a:solidFill>
                <a:latin typeface="Meiryo UI"/>
                <a:ea typeface="Meiryo UI"/>
              </a:rPr>
              <a:t>ガイドライン等に基づく感染防止対策</a:t>
            </a:r>
            <a:r>
              <a:rPr kumimoji="1" lang="ja-JP" altLang="en-US" sz="1100" b="0" u="none">
                <a:solidFill>
                  <a:schemeClr val="tx1"/>
                </a:solidFill>
                <a:latin typeface="Meiryo UI"/>
                <a:ea typeface="Meiryo UI"/>
              </a:rPr>
              <a:t>（特に、従業員のマスク着用）を徹底していただくようお願いします</a:t>
            </a:r>
            <a:r>
              <a:rPr kumimoji="1" lang="ja-JP" altLang="en-US" sz="1100" b="0" u="none">
                <a:solidFill>
                  <a:schemeClr val="tx1"/>
                </a:solidFill>
                <a:latin typeface="Meiryo UI"/>
                <a:ea typeface="Meiryo UI"/>
              </a:rPr>
              <a:t>。</a:t>
            </a:r>
            <a:endParaRPr kumimoji="1" lang="ja-JP" altLang="en-US" sz="1100" b="1" u="none">
              <a:solidFill>
                <a:srgbClr val="FF0000"/>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（２）</a:t>
            </a:r>
            <a:r>
              <a:rPr kumimoji="1" lang="ja-JP" altLang="en-US" sz="1100" b="0" u="none">
                <a:solidFill>
                  <a:schemeClr val="tx1"/>
                </a:solidFill>
                <a:latin typeface="Meiryo UI"/>
                <a:ea typeface="Meiryo UI"/>
              </a:rPr>
              <a:t>特に、酒類を提供する飲食店</a:t>
            </a:r>
            <a:r>
              <a:rPr kumimoji="1" lang="ja-JP" altLang="en-US" sz="1100" b="0" u="none">
                <a:solidFill>
                  <a:schemeClr val="tx1"/>
                </a:solidFill>
                <a:uFill>
                  <a:solidFill>
                    <a:srgbClr val="FF0000"/>
                  </a:solidFill>
                </a:uFill>
                <a:latin typeface="Meiryo UI"/>
                <a:ea typeface="Meiryo UI"/>
              </a:rPr>
              <a:t>や</a:t>
            </a:r>
            <a:r>
              <a:rPr kumimoji="1" lang="ja-JP" altLang="en-US" sz="1100" b="0" u="none">
                <a:solidFill>
                  <a:schemeClr val="tx1"/>
                </a:solidFill>
                <a:uFill>
                  <a:solidFill>
                    <a:srgbClr val="FF0000"/>
                  </a:solidFill>
                </a:uFill>
                <a:latin typeface="Meiryo UI"/>
                <a:ea typeface="Meiryo UI"/>
              </a:rPr>
              <a:t>スポーツ施設の管理者</a:t>
            </a:r>
            <a:r>
              <a:rPr kumimoji="1" lang="ja-JP" altLang="en-US" sz="1100" b="0" u="none">
                <a:solidFill>
                  <a:schemeClr val="tx1"/>
                </a:solidFill>
                <a:latin typeface="Meiryo UI"/>
                <a:ea typeface="Meiryo UI"/>
              </a:rPr>
              <a:t>の皆さまは、ガイドラインの遵守をお願いします。</a:t>
            </a:r>
            <a:endParaRPr lang="ja-JP" altLang="en-US" sz="1200" u="none"/>
          </a:p>
        </p:txBody>
      </p:sp>
      <p:sp>
        <p:nvSpPr>
          <p:cNvPr id="1110" name="四角形 18"/>
          <p:cNvSpPr/>
          <p:nvPr/>
        </p:nvSpPr>
        <p:spPr>
          <a:xfrm>
            <a:off x="-3294" y="45000"/>
            <a:ext cx="9909312" cy="360045"/>
          </a:xfrm>
          <a:prstGeom prst="rect">
            <a:avLst/>
          </a:prstGeom>
          <a:ln/>
        </p:spPr>
        <p:txBody>
          <a:bodyPr>
            <a:normAutofit fontScale="5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600" b="1" u="none">
                <a:solidFill>
                  <a:schemeClr val="accent5">
                    <a:lumMod val="50000"/>
                  </a:schemeClr>
                </a:solidFill>
                <a:latin typeface="Meiryo UI"/>
                <a:ea typeface="Meiryo UI"/>
              </a:rPr>
              <a:t>　</a:t>
            </a:r>
            <a:r>
              <a:rPr kumimoji="1" lang="ja-JP" altLang="en-US" sz="3600" b="1" u="none">
                <a:solidFill>
                  <a:schemeClr val="accent5">
                    <a:lumMod val="50000"/>
                  </a:schemeClr>
                </a:solidFill>
                <a:latin typeface="Meiryo UI"/>
                <a:ea typeface="Meiryo UI"/>
              </a:rPr>
              <a:t>県内の感染状況を踏まえた対応方針、県民・事業者の皆さまへのお願い</a:t>
            </a:r>
            <a:endParaRPr kumimoji="1" lang="ja-JP" altLang="en-US" sz="3840" b="1" dirty="0">
              <a:solidFill>
                <a:schemeClr val="accent5">
                  <a:lumMod val="50000"/>
                </a:schemeClr>
              </a:solidFill>
              <a:latin typeface="Meiryo UI"/>
              <a:ea typeface="Meiryo UI"/>
            </a:endParaRPr>
          </a:p>
        </p:txBody>
      </p:sp>
      <p:sp>
        <p:nvSpPr>
          <p:cNvPr id="1111" name="図形 8"/>
          <p:cNvSpPr/>
          <p:nvPr/>
        </p:nvSpPr>
        <p:spPr>
          <a:xfrm>
            <a:off x="129000" y="3501363"/>
            <a:ext cx="9678460" cy="3023637"/>
          </a:xfrm>
          <a:prstGeom prst="flowChartProcess">
            <a:avLst/>
          </a:prstGeom>
          <a:noFill/>
          <a:ln w="6350" cap="flat" cmpd="sng" algn="ctr">
            <a:noFill/>
            <a:prstDash val="solid"/>
            <a:miter lim="800000"/>
          </a:ln>
        </p:spPr>
        <p:style>
          <a:lnRef idx="1">
            <a:schemeClr val="accent5"/>
          </a:lnRef>
          <a:fillRef idx="2">
            <a:schemeClr val="accent5"/>
          </a:fillRef>
          <a:effectRef idx="1">
            <a:schemeClr val="accent5"/>
          </a:effectRef>
          <a:fontRef idx="minor">
            <a:schemeClr val="dk1"/>
          </a:fontRef>
        </p:style>
        <p:txBody>
          <a:bodyPr anchor="t"/>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１　外出について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自粛要請等はありません。基本的な感染防止対策の徹底をお願いします。</a:t>
            </a:r>
            <a:endParaRPr kumimoji="1" lang="ja-JP" altLang="en-US" sz="1100" b="0" u="none">
              <a:solidFill>
                <a:schemeClr val="tx1"/>
              </a:solidFill>
              <a:latin typeface="Meiryo UI"/>
              <a:ea typeface="Meiryo UI"/>
            </a:endParaRPr>
          </a:p>
          <a:p>
            <a:pPr algn="l">
              <a:lnSpc>
                <a:spcPct val="100000"/>
              </a:lnSpc>
              <a:spcBef>
                <a:spcPts val="0"/>
              </a:spcBef>
              <a:spcAft>
                <a:spcPts val="0"/>
              </a:spcAft>
            </a:pPr>
            <a:endParaRPr kumimoji="1" lang="ja-JP" altLang="en-US" sz="400" b="0" u="none">
              <a:solidFill>
                <a:schemeClr val="tx1"/>
              </a:solidFill>
              <a:latin typeface="Meiryo UI"/>
              <a:ea typeface="Meiryo UI"/>
            </a:endParaRPr>
          </a:p>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２</a:t>
            </a:r>
            <a:r>
              <a:rPr kumimoji="1" lang="ja-JP" altLang="en-US" sz="1200" b="1" u="sng">
                <a:solidFill>
                  <a:schemeClr val="tx1"/>
                </a:solidFill>
                <a:latin typeface="Meiryo UI"/>
                <a:ea typeface="Meiryo UI"/>
              </a:rPr>
              <a:t>　他県</a:t>
            </a:r>
            <a:r>
              <a:rPr kumimoji="1" lang="ja-JP" altLang="en-US" sz="1200" b="1" u="sng">
                <a:solidFill>
                  <a:schemeClr val="tx1"/>
                </a:solidFill>
                <a:latin typeface="Meiryo UI"/>
                <a:ea typeface="Meiryo UI"/>
              </a:rPr>
              <a:t>と</a:t>
            </a:r>
            <a:r>
              <a:rPr kumimoji="1" lang="ja-JP" altLang="en-US" sz="1200" b="1" u="sng">
                <a:solidFill>
                  <a:schemeClr val="tx1"/>
                </a:solidFill>
                <a:latin typeface="Meiryo UI"/>
                <a:ea typeface="Meiryo UI"/>
              </a:rPr>
              <a:t>の往来について</a:t>
            </a:r>
            <a:endParaRPr kumimoji="1" lang="ja-JP" altLang="en-US" sz="1200" b="1" u="none">
              <a:solidFill>
                <a:srgbClr val="FF0000"/>
              </a:solidFill>
              <a:latin typeface="Meiryo UI"/>
              <a:ea typeface="Meiryo UI"/>
            </a:endParaRPr>
          </a:p>
          <a:p>
            <a:pPr algn="l">
              <a:lnSpc>
                <a:spcPct val="100000"/>
              </a:lnSpc>
              <a:spcBef>
                <a:spcPts val="20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（１）「</a:t>
            </a:r>
            <a:r>
              <a:rPr kumimoji="1" lang="ja-JP" altLang="en-US" sz="1100" b="1" u="none">
                <a:solidFill>
                  <a:srgbClr val="FF0000"/>
                </a:solidFill>
                <a:latin typeface="Meiryo UI"/>
                <a:ea typeface="Meiryo UI"/>
              </a:rPr>
              <a:t>緊急事態宣言の対象地域</a:t>
            </a:r>
            <a:r>
              <a:rPr kumimoji="1" lang="ja-JP" altLang="en-US" sz="1100" b="0" u="none">
                <a:solidFill>
                  <a:schemeClr val="tx1"/>
                </a:solidFill>
                <a:latin typeface="Meiryo UI"/>
                <a:ea typeface="Meiryo UI"/>
              </a:rPr>
              <a:t>」及び</a:t>
            </a:r>
            <a:r>
              <a:rPr kumimoji="1" lang="ja-JP" altLang="en-US" sz="1100" b="0" u="none">
                <a:solidFill>
                  <a:schemeClr val="tx1"/>
                </a:solidFill>
                <a:uFill>
                  <a:solidFill>
                    <a:srgbClr val="FF0000"/>
                  </a:solidFill>
                </a:uFill>
                <a:latin typeface="Meiryo UI"/>
                <a:ea typeface="Meiryo UI"/>
              </a:rPr>
              <a:t>「</a:t>
            </a:r>
            <a:r>
              <a:rPr kumimoji="1" lang="ja-JP" altLang="en-US" sz="1100" b="1" u="none">
                <a:solidFill>
                  <a:srgbClr val="FF0000"/>
                </a:solidFill>
                <a:uFill>
                  <a:solidFill>
                    <a:srgbClr val="FF0000"/>
                  </a:solidFill>
                </a:uFill>
                <a:latin typeface="Meiryo UI"/>
                <a:ea typeface="Meiryo UI"/>
              </a:rPr>
              <a:t>まん延防止等重点措置の対象地</a:t>
            </a:r>
            <a:r>
              <a:rPr kumimoji="1" lang="ja-JP" altLang="en-US" sz="1100" b="1" u="none">
                <a:solidFill>
                  <a:srgbClr val="FF0000"/>
                </a:solidFill>
                <a:uFill>
                  <a:solidFill>
                    <a:srgbClr val="FF0000"/>
                  </a:solidFill>
                </a:uFill>
                <a:latin typeface="Meiryo UI"/>
                <a:ea typeface="Meiryo UI"/>
              </a:rPr>
              <a:t>域</a:t>
            </a:r>
            <a:r>
              <a:rPr kumimoji="1" lang="ja-JP" altLang="en-US" sz="1100" b="0" u="none">
                <a:solidFill>
                  <a:schemeClr val="tx1"/>
                </a:solidFill>
                <a:uFill>
                  <a:solidFill>
                    <a:srgbClr val="FF0000"/>
                  </a:solidFill>
                </a:uFill>
                <a:latin typeface="Meiryo UI"/>
                <a:ea typeface="Meiryo UI"/>
              </a:rPr>
              <a:t>」</a:t>
            </a:r>
            <a:r>
              <a:rPr kumimoji="1" lang="ja-JP" altLang="en-US" sz="1100" b="1" u="none">
                <a:solidFill>
                  <a:srgbClr val="FF0000"/>
                </a:solidFill>
                <a:uFill>
                  <a:solidFill>
                    <a:srgbClr val="FF0000"/>
                  </a:solidFill>
                </a:uFill>
                <a:latin typeface="Meiryo UI"/>
                <a:ea typeface="Meiryo UI"/>
              </a:rPr>
              <a:t>との</a:t>
            </a:r>
            <a:r>
              <a:rPr kumimoji="1" lang="ja-JP" altLang="en-US" sz="1100" b="1" u="none">
                <a:solidFill>
                  <a:srgbClr val="FF0000"/>
                </a:solidFill>
                <a:uFill>
                  <a:solidFill>
                    <a:srgbClr val="FF0000"/>
                  </a:solidFill>
                </a:uFill>
                <a:latin typeface="Meiryo UI"/>
                <a:ea typeface="Meiryo UI"/>
              </a:rPr>
              <a:t>往来は必要最小限</a:t>
            </a:r>
            <a:r>
              <a:rPr kumimoji="1" lang="ja-JP" altLang="en-US" sz="1100" b="0" u="none">
                <a:solidFill>
                  <a:schemeClr val="tx1"/>
                </a:solidFill>
                <a:uFill>
                  <a:solidFill>
                    <a:srgbClr val="FF0000"/>
                  </a:solidFill>
                </a:uFill>
                <a:latin typeface="Meiryo UI"/>
                <a:ea typeface="Meiryo UI"/>
              </a:rPr>
              <a:t>とし、その際はマスクの</a:t>
            </a:r>
            <a:r>
              <a:rPr kumimoji="1" lang="ja-JP" altLang="en-US" sz="1100" b="0" u="none">
                <a:solidFill>
                  <a:schemeClr val="tx1"/>
                </a:solidFill>
                <a:uFill>
                  <a:solidFill>
                    <a:srgbClr val="FF0000"/>
                  </a:solidFill>
                </a:uFill>
                <a:latin typeface="Meiryo UI"/>
                <a:ea typeface="Meiryo UI"/>
              </a:rPr>
              <a:t>着用や３密回避等の</a:t>
            </a:r>
            <a:r>
              <a:rPr kumimoji="1" lang="ja-JP" altLang="en-US" sz="1100" b="1" u="none">
                <a:solidFill>
                  <a:srgbClr val="FF0000"/>
                </a:solidFill>
                <a:uFill>
                  <a:solidFill>
                    <a:srgbClr val="FF0000"/>
                  </a:solidFill>
                </a:uFill>
                <a:latin typeface="Meiryo UI"/>
                <a:ea typeface="Meiryo UI"/>
              </a:rPr>
              <a:t>感染防</a:t>
            </a:r>
            <a:r>
              <a:rPr kumimoji="1" lang="ja-JP" altLang="en-US" sz="1100" b="1" u="none">
                <a:solidFill>
                  <a:srgbClr val="FF0000"/>
                </a:solidFill>
                <a:uFill>
                  <a:solidFill>
                    <a:srgbClr val="FF0000"/>
                  </a:solidFill>
                </a:uFill>
                <a:latin typeface="Meiryo UI"/>
                <a:ea typeface="Meiryo UI"/>
              </a:rPr>
              <a:t>止対策を</a:t>
            </a:r>
            <a:endParaRPr kumimoji="1" lang="ja-JP" altLang="en-US" sz="1100" b="0" u="none">
              <a:solidFill>
                <a:schemeClr val="tx1"/>
              </a:solidFill>
              <a:uFill>
                <a:solidFill>
                  <a:srgbClr val="FF0000"/>
                </a:solidFill>
              </a:uFill>
              <a:latin typeface="Meiryo UI"/>
              <a:ea typeface="Meiryo UI"/>
            </a:endParaRPr>
          </a:p>
          <a:p>
            <a:pPr algn="l">
              <a:lnSpc>
                <a:spcPct val="100000"/>
              </a:lnSpc>
              <a:spcBef>
                <a:spcPts val="200"/>
              </a:spcBef>
              <a:spcAft>
                <a:spcPts val="0"/>
              </a:spcAft>
            </a:pP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徹底</a:t>
            </a:r>
            <a:r>
              <a:rPr kumimoji="1" lang="ja-JP" altLang="en-US" sz="1100" b="0" u="none">
                <a:solidFill>
                  <a:schemeClr val="tx1"/>
                </a:solidFill>
                <a:uFill>
                  <a:solidFill>
                    <a:srgbClr val="FF0000"/>
                  </a:solidFill>
                </a:uFill>
                <a:latin typeface="Meiryo UI"/>
                <a:ea typeface="Meiryo UI"/>
              </a:rPr>
              <a:t>してください。</a:t>
            </a:r>
            <a:endParaRPr kumimoji="1" lang="ja-JP" altLang="en-US" sz="1100" b="1" u="none">
              <a:solidFill>
                <a:srgbClr val="FF0000"/>
              </a:solidFill>
              <a:uFill>
                <a:solidFill>
                  <a:srgbClr val="FF0000"/>
                </a:solidFill>
              </a:u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（２）</a:t>
            </a:r>
            <a:r>
              <a:rPr kumimoji="1" lang="ja-JP" altLang="en-US" sz="1100" b="0" u="none">
                <a:solidFill>
                  <a:schemeClr val="tx1"/>
                </a:solidFill>
                <a:latin typeface="Meiryo UI"/>
                <a:ea typeface="Meiryo UI"/>
              </a:rPr>
              <a:t>旅行の際は、感染状況が落ち着いている地域を選び、混雑しない時期に、普段から接している仲間と楽しむようにしてください</a:t>
            </a:r>
            <a:r>
              <a:rPr kumimoji="1" lang="ja-JP" altLang="en-US" sz="1100" b="0" u="none">
                <a:solidFill>
                  <a:schemeClr val="tx1"/>
                </a:solidFill>
                <a:latin typeface="Meiryo UI"/>
                <a:ea typeface="Meiryo UI"/>
              </a:rPr>
              <a:t>。</a:t>
            </a:r>
            <a:endParaRPr kumimoji="1" lang="ja-JP" altLang="en-US" sz="1100" b="0"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（３）</a:t>
            </a:r>
            <a:r>
              <a:rPr kumimoji="1" lang="ja-JP" altLang="en-US" sz="1100" b="0" u="none">
                <a:solidFill>
                  <a:schemeClr val="tx1"/>
                </a:solidFill>
                <a:latin typeface="Meiryo UI"/>
                <a:ea typeface="Meiryo UI"/>
              </a:rPr>
              <a:t>他県へ移動する</a:t>
            </a:r>
            <a:r>
              <a:rPr kumimoji="1" lang="ja-JP" altLang="en-US" sz="1100" b="0" u="none">
                <a:solidFill>
                  <a:schemeClr val="tx1"/>
                </a:solidFill>
                <a:latin typeface="Meiryo UI"/>
                <a:ea typeface="Meiryo UI"/>
              </a:rPr>
              <a:t>際は、</a:t>
            </a:r>
            <a:r>
              <a:rPr kumimoji="1" lang="ja-JP" altLang="en-US" sz="1100" b="1" u="none">
                <a:solidFill>
                  <a:srgbClr val="FF0000"/>
                </a:solidFill>
                <a:latin typeface="Meiryo UI"/>
                <a:ea typeface="Meiryo UI"/>
              </a:rPr>
              <a:t>会食時の対応を含め移動先の都道府県知事が出している要請やメッセージに沿って行動してください</a:t>
            </a:r>
            <a:r>
              <a:rPr kumimoji="1" lang="ja-JP" altLang="en-US" sz="1100" b="1" u="none">
                <a:solidFill>
                  <a:srgbClr val="FF0000"/>
                </a:solidFill>
                <a:latin typeface="Meiryo UI"/>
                <a:ea typeface="Meiryo UI"/>
              </a:rPr>
              <a:t>。</a:t>
            </a:r>
            <a:endParaRPr kumimoji="1" lang="ja-JP" altLang="en-US" sz="1100" b="1" u="none">
              <a:solidFill>
                <a:srgbClr val="FF0000"/>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（４）</a:t>
            </a:r>
            <a:r>
              <a:rPr kumimoji="1" lang="ja-JP" altLang="en-US" sz="1100" b="0" u="none">
                <a:solidFill>
                  <a:schemeClr val="tx1"/>
                </a:solidFill>
                <a:latin typeface="Meiryo UI"/>
                <a:ea typeface="Meiryo UI"/>
              </a:rPr>
              <a:t>そうした対応が難しい場合には、旅行などでの移動は、慎重に検討</a:t>
            </a:r>
            <a:r>
              <a:rPr kumimoji="1" lang="ja-JP" altLang="en-US" sz="1100" b="0" u="none">
                <a:solidFill>
                  <a:schemeClr val="tx1"/>
                </a:solidFill>
                <a:latin typeface="Meiryo UI"/>
                <a:ea typeface="Meiryo UI"/>
              </a:rPr>
              <a:t>して</a:t>
            </a:r>
            <a:r>
              <a:rPr kumimoji="1" lang="ja-JP" altLang="en-US" sz="1100" b="0" u="none">
                <a:solidFill>
                  <a:schemeClr val="tx1"/>
                </a:solidFill>
                <a:latin typeface="Meiryo UI"/>
                <a:ea typeface="Meiryo UI"/>
              </a:rPr>
              <a:t>ください。</a:t>
            </a:r>
            <a:endParaRPr kumimoji="1" lang="ja-JP" altLang="en-US" sz="1100" b="0" u="none">
              <a:solidFill>
                <a:schemeClr val="tx1"/>
              </a:solidFill>
              <a:latin typeface="Meiryo UI"/>
              <a:ea typeface="Meiryo UI"/>
            </a:endParaRPr>
          </a:p>
          <a:p>
            <a:pPr algn="l">
              <a:lnSpc>
                <a:spcPct val="100000"/>
              </a:lnSpc>
              <a:spcBef>
                <a:spcPts val="0"/>
              </a:spcBef>
              <a:spcAft>
                <a:spcPts val="0"/>
              </a:spcAft>
            </a:pPr>
            <a:r>
              <a:rPr kumimoji="1" lang="ja-JP" altLang="en-US" sz="1100" b="0" u="none">
                <a:solidFill>
                  <a:schemeClr val="tx1"/>
                </a:solidFill>
                <a:latin typeface="Meiryo UI"/>
                <a:ea typeface="Meiryo UI"/>
              </a:rPr>
              <a:t>　　（５）</a:t>
            </a:r>
            <a:r>
              <a:rPr kumimoji="1" lang="ja-JP" altLang="en-US" sz="1100" b="0" u="none">
                <a:solidFill>
                  <a:schemeClr val="tx1"/>
                </a:solidFill>
                <a:latin typeface="Meiryo UI"/>
                <a:ea typeface="Meiryo UI"/>
              </a:rPr>
              <a:t>発熱などの症状がある方や体調の悪い方は、他県との往来を控えて</a:t>
            </a:r>
            <a:r>
              <a:rPr kumimoji="1" lang="ja-JP" altLang="en-US" sz="1100" b="0" u="none">
                <a:solidFill>
                  <a:schemeClr val="tx1"/>
                </a:solidFill>
                <a:latin typeface="Meiryo UI"/>
                <a:ea typeface="Meiryo UI"/>
              </a:rPr>
              <a:t>くださ</a:t>
            </a:r>
            <a:r>
              <a:rPr kumimoji="1" lang="ja-JP" altLang="en-US" sz="1100" b="0" u="none">
                <a:solidFill>
                  <a:schemeClr val="tx1"/>
                </a:solidFill>
                <a:latin typeface="Meiryo UI"/>
                <a:ea typeface="Meiryo UI"/>
              </a:rPr>
              <a:t>い</a:t>
            </a:r>
            <a:r>
              <a:rPr kumimoji="1" lang="ja-JP" altLang="en-US" sz="1100" b="0" u="none">
                <a:solidFill>
                  <a:schemeClr val="tx1"/>
                </a:solidFill>
                <a:latin typeface="Meiryo UI"/>
                <a:ea typeface="Meiryo UI"/>
              </a:rPr>
              <a:t>。</a:t>
            </a:r>
            <a:endParaRPr lang="ja-JP" altLang="en-US" sz="1100" b="0">
              <a:solidFill>
                <a:schemeClr val="tx1"/>
              </a:solidFill>
            </a:endParaRPr>
          </a:p>
          <a:p>
            <a:pPr algn="l">
              <a:lnSpc>
                <a:spcPct val="100000"/>
              </a:lnSpc>
              <a:spcBef>
                <a:spcPts val="0"/>
              </a:spcBef>
              <a:spcAft>
                <a:spcPts val="0"/>
              </a:spcAft>
            </a:pPr>
            <a:endParaRPr kumimoji="1" lang="ja-JP" altLang="en-US" sz="400" b="0" u="none">
              <a:solidFill>
                <a:schemeClr val="tx1"/>
              </a:solidFill>
              <a:latin typeface="Meiryo UI"/>
              <a:ea typeface="Meiryo UI"/>
            </a:endParaRPr>
          </a:p>
          <a:p>
            <a:pPr algn="l">
              <a:lnSpc>
                <a:spcPct val="100000"/>
              </a:lnSpc>
              <a:spcBef>
                <a:spcPts val="0"/>
              </a:spcBef>
              <a:spcAft>
                <a:spcPts val="0"/>
              </a:spcAft>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３</a:t>
            </a:r>
            <a:r>
              <a:rPr kumimoji="1" lang="ja-JP" altLang="en-US" sz="1200" b="1" u="sng">
                <a:solidFill>
                  <a:schemeClr val="tx1"/>
                </a:solidFill>
                <a:latin typeface="Meiryo UI"/>
                <a:ea typeface="Meiryo UI"/>
              </a:rPr>
              <a:t>　</a:t>
            </a:r>
            <a:r>
              <a:rPr kumimoji="1" lang="ja-JP" altLang="en-US" sz="1200" b="1" u="sng">
                <a:solidFill>
                  <a:schemeClr val="tx1"/>
                </a:solidFill>
                <a:latin typeface="Meiryo UI"/>
                <a:ea typeface="Meiryo UI"/>
              </a:rPr>
              <a:t>会</a:t>
            </a:r>
            <a:r>
              <a:rPr kumimoji="1" lang="ja-JP" altLang="en-US" sz="1200" b="1" u="sng">
                <a:solidFill>
                  <a:schemeClr val="tx1"/>
                </a:solidFill>
                <a:latin typeface="Meiryo UI"/>
                <a:ea typeface="Meiryo UI"/>
              </a:rPr>
              <a:t>食について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以下の点に注意のうえでお楽しみください。</a:t>
            </a:r>
            <a:endParaRPr kumimoji="1" lang="ja-JP" altLang="en-US" sz="1100" b="1"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（１）</a:t>
            </a:r>
            <a:r>
              <a:rPr kumimoji="1" lang="ja-JP" altLang="en-US" sz="1100" b="1" u="none">
                <a:solidFill>
                  <a:srgbClr val="FF0000"/>
                </a:solidFill>
                <a:latin typeface="Meiryo UI"/>
                <a:ea typeface="Meiryo UI"/>
              </a:rPr>
              <a:t>会話が主となる時間帯には、できる限りマスクの着用を励行するなど、飛沫感染の防止に努めてください。</a:t>
            </a:r>
            <a:endParaRPr kumimoji="1" lang="ja-JP" altLang="en-US" sz="200" b="1" u="none">
              <a:solidFill>
                <a:srgbClr val="FF0000"/>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（２）</a:t>
            </a:r>
            <a:r>
              <a:rPr kumimoji="1" lang="ja-JP" altLang="en-US" sz="1100" b="0" u="none">
                <a:solidFill>
                  <a:schemeClr val="tx1"/>
                </a:solidFill>
                <a:latin typeface="Meiryo UI"/>
                <a:ea typeface="Meiryo UI"/>
              </a:rPr>
              <a:t>特に、飲酒の場などでの「献杯・返杯」や「大声での会話」、「マスクを外してのカラオケ」など、感染リスクの高い行動は、控えるようお願いします。</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endParaRPr kumimoji="1" lang="ja-JP" altLang="en-US" sz="400" b="1" u="sng">
              <a:solidFill>
                <a:srgbClr val="FF0000"/>
              </a:solidFill>
              <a:latin typeface="Meiryo UI"/>
              <a:ea typeface="Meiryo UI"/>
            </a:endParaRPr>
          </a:p>
          <a:p>
            <a:pPr marL="0" indent="0">
              <a:lnSpc>
                <a:spcPct val="100000"/>
              </a:lnSpc>
              <a:spcBef>
                <a:spcPts val="0"/>
              </a:spcBef>
              <a:spcAft>
                <a:spcPts val="0"/>
              </a:spcAft>
              <a:buNone/>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４</a:t>
            </a:r>
            <a:r>
              <a:rPr kumimoji="1" lang="ja-JP" altLang="en-US" sz="1200" b="1" u="sng">
                <a:solidFill>
                  <a:schemeClr val="tx1"/>
                </a:solidFill>
                <a:latin typeface="Meiryo UI"/>
                <a:ea typeface="Meiryo UI"/>
              </a:rPr>
              <a:t>　</a:t>
            </a:r>
            <a:r>
              <a:rPr kumimoji="1" lang="ja-JP" altLang="en-US" sz="1200" b="1" u="sng">
                <a:solidFill>
                  <a:schemeClr val="tx1"/>
                </a:solidFill>
                <a:latin typeface="Meiryo UI"/>
                <a:ea typeface="Meiryo UI"/>
              </a:rPr>
              <a:t>イベント等について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開催にあたっては、以下の点に注意したうえで、</a:t>
            </a:r>
            <a:r>
              <a:rPr kumimoji="1" lang="ja-JP" altLang="en-US" sz="1100" b="0" u="none">
                <a:solidFill>
                  <a:schemeClr val="tx1"/>
                </a:solidFill>
                <a:latin typeface="Meiryo UI"/>
                <a:ea typeface="Meiryo UI"/>
              </a:rPr>
              <a:t>業</a:t>
            </a:r>
            <a:r>
              <a:rPr kumimoji="1" lang="ja-JP" altLang="en-US" sz="1100" b="0" u="none">
                <a:solidFill>
                  <a:schemeClr val="tx1"/>
                </a:solidFill>
                <a:latin typeface="Meiryo UI"/>
                <a:ea typeface="Meiryo UI"/>
              </a:rPr>
              <a:t>種別ガイドライン等に基づく感染防止対策を徹底してください。</a:t>
            </a:r>
            <a:endParaRPr kumimoji="1" lang="ja-JP" altLang="en-US" sz="1100" b="1" u="sng">
              <a:solidFill>
                <a:schemeClr val="tx1"/>
              </a:solidFill>
              <a:latin typeface="Meiryo UI"/>
              <a:ea typeface="Meiryo UI"/>
            </a:endParaRPr>
          </a:p>
          <a:p>
            <a:pPr marL="0" indent="0">
              <a:lnSpc>
                <a:spcPct val="100000"/>
              </a:lnSpc>
              <a:spcBef>
                <a:spcPts val="200"/>
              </a:spcBef>
              <a:spcAft>
                <a:spcPts val="0"/>
              </a:spcAft>
              <a:buNone/>
            </a:pPr>
            <a:r>
              <a:rPr kumimoji="1" lang="ja-JP" altLang="en-US" sz="1100" b="0" u="none">
                <a:solidFill>
                  <a:schemeClr val="tx1"/>
                </a:solidFill>
                <a:latin typeface="Meiryo UI"/>
                <a:ea typeface="Meiryo UI"/>
              </a:rPr>
              <a:t>　　（１）人数の上限　　・大声での歓声や声援等が想定されないイベント等（クラシック音楽コンサート、式典、展示会等）：収容率１００％</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700" b="0" u="none">
                <a:solidFill>
                  <a:schemeClr val="tx1"/>
                </a:solidFill>
                <a:latin typeface="Meiryo UI"/>
                <a:ea typeface="Meiryo UI"/>
              </a:rPr>
              <a:t>　</a:t>
            </a:r>
            <a:r>
              <a:rPr kumimoji="1" lang="ja-JP" altLang="en-US" sz="1100" b="0" u="none">
                <a:solidFill>
                  <a:schemeClr val="tx1"/>
                </a:solidFill>
                <a:latin typeface="Meiryo UI"/>
                <a:ea typeface="Meiryo UI"/>
              </a:rPr>
              <a:t>・大声での歓声や声援等が想定されるイベント等（ロック・ポップコンサート、スポーツイベント等）　　</a:t>
            </a:r>
            <a:r>
              <a:rPr kumimoji="1" lang="ja-JP" altLang="en-US" sz="1100" b="0" u="none">
                <a:solidFill>
                  <a:schemeClr val="tx1"/>
                </a:solidFill>
                <a:latin typeface="Meiryo UI"/>
                <a:ea typeface="Meiryo UI"/>
              </a:rPr>
              <a:t>：収容率　 ５０％</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５名以内の同一グループでは座席等の間隔を設けなくてもよい。その場合、収容率が５０％</a:t>
            </a:r>
            <a:r>
              <a:rPr kumimoji="1" lang="ja-JP" altLang="en-US" sz="1100" b="0" u="none">
                <a:solidFill>
                  <a:schemeClr val="tx1"/>
                </a:solidFill>
                <a:latin typeface="Meiryo UI"/>
                <a:ea typeface="Meiryo UI"/>
              </a:rPr>
              <a:t>を超えても可。）</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100" b="0" u="none">
                <a:solidFill>
                  <a:schemeClr val="tx1"/>
                </a:solidFill>
                <a:latin typeface="Meiryo UI"/>
                <a:ea typeface="Meiryo UI"/>
              </a:rPr>
              <a:t>　　（</a:t>
            </a:r>
            <a:r>
              <a:rPr kumimoji="1" lang="ja-JP" altLang="en-US" sz="1100" b="0" u="none">
                <a:solidFill>
                  <a:schemeClr val="tx1"/>
                </a:solidFill>
                <a:latin typeface="Meiryo UI"/>
                <a:ea typeface="Meiryo UI"/>
              </a:rPr>
              <a:t>２）</a:t>
            </a:r>
            <a:r>
              <a:rPr kumimoji="1" lang="ja-JP" altLang="en-US" sz="1100" b="0" u="none">
                <a:solidFill>
                  <a:schemeClr val="tx1"/>
                </a:solidFill>
                <a:latin typeface="Meiryo UI"/>
                <a:ea typeface="Meiryo UI"/>
              </a:rPr>
              <a:t>全国的な移動を伴うイベントや、参加者が1,000人を超えるようなイベントの開催については、事前に県に相談してください。</a:t>
            </a:r>
            <a:endParaRPr kumimoji="1" lang="ja-JP" altLang="en-US" sz="1100" b="0" u="none">
              <a:solidFill>
                <a:schemeClr val="tx1"/>
              </a:solidFill>
              <a:latin typeface="Meiryo UI"/>
              <a:ea typeface="Meiryo UI"/>
            </a:endParaRPr>
          </a:p>
          <a:p>
            <a:pPr marL="0" indent="0">
              <a:lnSpc>
                <a:spcPct val="100000"/>
              </a:lnSpc>
              <a:spcBef>
                <a:spcPts val="0"/>
              </a:spcBef>
              <a:spcAft>
                <a:spcPts val="0"/>
              </a:spcAft>
              <a:buNone/>
            </a:pPr>
            <a:endParaRPr kumimoji="1" lang="ja-JP" altLang="en-US" sz="400" b="0" u="none">
              <a:solidFill>
                <a:schemeClr val="tx1"/>
              </a:solidFill>
              <a:latin typeface="Meiryo UI"/>
              <a:ea typeface="Meiryo UI"/>
            </a:endParaRPr>
          </a:p>
          <a:p>
            <a:pPr marL="0" indent="0">
              <a:lnSpc>
                <a:spcPct val="100000"/>
              </a:lnSpc>
              <a:spcBef>
                <a:spcPts val="0"/>
              </a:spcBef>
              <a:spcAft>
                <a:spcPts val="0"/>
              </a:spcAft>
              <a:buNone/>
            </a:pPr>
            <a:r>
              <a:rPr kumimoji="1" lang="ja-JP" altLang="en-US" sz="1200" b="1" u="none">
                <a:solidFill>
                  <a:schemeClr val="tx1"/>
                </a:solidFill>
                <a:latin typeface="Meiryo UI"/>
                <a:ea typeface="Meiryo UI"/>
              </a:rPr>
              <a:t>　</a:t>
            </a:r>
            <a:r>
              <a:rPr kumimoji="1" lang="ja-JP" altLang="en-US" sz="1200" b="1" u="sng">
                <a:solidFill>
                  <a:schemeClr val="tx1"/>
                </a:solidFill>
                <a:latin typeface="Meiryo UI"/>
                <a:ea typeface="Meiryo UI"/>
              </a:rPr>
              <a:t>５</a:t>
            </a:r>
            <a:r>
              <a:rPr kumimoji="1" lang="ja-JP" altLang="en-US" sz="1200" b="1" u="sng">
                <a:solidFill>
                  <a:schemeClr val="tx1"/>
                </a:solidFill>
                <a:latin typeface="Meiryo UI"/>
                <a:ea typeface="Meiryo UI"/>
              </a:rPr>
              <a:t>　</a:t>
            </a:r>
            <a:r>
              <a:rPr kumimoji="1" lang="ja-JP" altLang="en-US" sz="1200" b="1" u="sng">
                <a:solidFill>
                  <a:schemeClr val="tx1"/>
                </a:solidFill>
                <a:latin typeface="Meiryo UI"/>
                <a:ea typeface="Meiryo UI"/>
              </a:rPr>
              <a:t>県立</a:t>
            </a:r>
            <a:r>
              <a:rPr kumimoji="1" lang="ja-JP" altLang="en-US" sz="1200" b="1" u="sng">
                <a:solidFill>
                  <a:schemeClr val="tx1"/>
                </a:solidFill>
                <a:latin typeface="Meiryo UI"/>
                <a:ea typeface="Meiryo UI"/>
              </a:rPr>
              <a:t>施設について</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　</a:t>
            </a:r>
            <a:r>
              <a:rPr kumimoji="1" lang="ja-JP" altLang="en-US" sz="1200" b="0" u="none">
                <a:solidFill>
                  <a:schemeClr val="tx1"/>
                </a:solidFill>
                <a:latin typeface="Meiryo UI"/>
                <a:ea typeface="Meiryo UI"/>
              </a:rPr>
              <a:t> </a:t>
            </a:r>
            <a:r>
              <a:rPr kumimoji="1" lang="ja-JP" altLang="en-US" sz="1100" b="0" u="none">
                <a:solidFill>
                  <a:schemeClr val="tx1"/>
                </a:solidFill>
                <a:latin typeface="Meiryo UI"/>
                <a:ea typeface="Meiryo UI"/>
              </a:rPr>
              <a:t>業種別ガイドライン等に基づく感染防止対策を徹底したうえで、通常どおり開館しています。</a:t>
            </a:r>
            <a:r>
              <a:rPr kumimoji="1" lang="ja-JP" altLang="en-US" sz="1100" b="0" u="none">
                <a:solidFill>
                  <a:schemeClr val="tx1"/>
                </a:solidFill>
                <a:latin typeface="Meiryo UI"/>
                <a:ea typeface="Meiryo UI"/>
              </a:rPr>
              <a:t>　　</a:t>
            </a:r>
            <a:endParaRPr lang="ja-JP" altLang="en-US" sz="1200">
              <a:solidFill>
                <a:schemeClr val="tx1"/>
              </a:solidFill>
            </a:endParaRPr>
          </a:p>
        </p:txBody>
      </p:sp>
      <p:sp>
        <p:nvSpPr>
          <p:cNvPr id="1112" name="四角形 10"/>
          <p:cNvSpPr/>
          <p:nvPr/>
        </p:nvSpPr>
        <p:spPr>
          <a:xfrm>
            <a:off x="87016" y="1479911"/>
            <a:ext cx="4289984" cy="293089"/>
          </a:xfrm>
          <a:prstGeom prst="rect">
            <a:avLst/>
          </a:prstGeom>
          <a:solidFill>
            <a:schemeClr val="accent1">
              <a:lumMod val="60000"/>
              <a:lumOff val="40000"/>
            </a:schemeClr>
          </a:solidFill>
          <a:ln w="12700" cap="flat" cmpd="sng" algn="ctr">
            <a:solidFill>
              <a:srgbClr val="0070C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lnSpc>
                <a:spcPct val="150000"/>
              </a:lnSpc>
              <a:defRPr lang="ja-JP" altLang="en-US"/>
            </a:pPr>
            <a:r>
              <a:rPr lang="ja-JP" altLang="en-US" sz="1400" b="1">
                <a:solidFill>
                  <a:schemeClr val="tx1"/>
                </a:solidFill>
                <a:latin typeface="Meiryo UI"/>
                <a:ea typeface="Meiryo UI"/>
              </a:rPr>
              <a:t>継続していただく取り組み（６月13日まで）</a:t>
            </a:r>
            <a:endParaRPr lang="ja-JP" altLang="en-US" sz="1200" b="1" u="heavy">
              <a:solidFill>
                <a:schemeClr val="tx1"/>
              </a:solidFill>
              <a:uFill>
                <a:solidFill>
                  <a:srgbClr val="FF0000"/>
                </a:solidFill>
              </a:uFill>
              <a:latin typeface="Meiryo UI"/>
              <a:ea typeface="Meiryo UI"/>
            </a:endParaRPr>
          </a:p>
        </p:txBody>
      </p:sp>
      <p:sp>
        <p:nvSpPr>
          <p:cNvPr id="1113" name="図形 11"/>
          <p:cNvSpPr/>
          <p:nvPr/>
        </p:nvSpPr>
        <p:spPr>
          <a:xfrm>
            <a:off x="129000" y="840912"/>
            <a:ext cx="9678460" cy="571600"/>
          </a:xfrm>
          <a:prstGeom prst="flowChartProcess">
            <a:avLst/>
          </a:prstGeom>
          <a:noFill/>
          <a:ln w="6350" cap="flat" cmpd="sng" algn="ctr">
            <a:solidFill>
              <a:schemeClr val="accent4">
                <a:lumMod val="75000"/>
              </a:schemeClr>
            </a:solidFill>
            <a:prstDash val="solid"/>
            <a:miter lim="800000"/>
          </a:ln>
        </p:spPr>
        <p:style>
          <a:lnRef idx="1">
            <a:schemeClr val="accent5"/>
          </a:lnRef>
          <a:fillRef idx="2">
            <a:schemeClr val="accent5"/>
          </a:fillRef>
          <a:effectRef idx="1">
            <a:schemeClr val="accent5"/>
          </a:effectRef>
          <a:fontRef idx="minor">
            <a:schemeClr val="dk1"/>
          </a:fontRef>
        </p:style>
        <p:txBody>
          <a:bodyPr anchor="t"/>
          <a:p>
            <a:pPr algn="l">
              <a:lnSpc>
                <a:spcPct val="100000"/>
              </a:lnSpc>
              <a:spcBef>
                <a:spcPts val="0"/>
              </a:spcBef>
              <a:spcAft>
                <a:spcPts val="0"/>
              </a:spcAft>
            </a:pPr>
            <a:endParaRPr lang="ja-JP" altLang="en-US" sz="1200">
              <a:solidFill>
                <a:schemeClr val="tx1"/>
              </a:solidFill>
            </a:endParaRPr>
          </a:p>
        </p:txBody>
      </p:sp>
      <p:sp>
        <p:nvSpPr>
          <p:cNvPr id="1114" name="図形 14"/>
          <p:cNvSpPr/>
          <p:nvPr/>
        </p:nvSpPr>
        <p:spPr>
          <a:xfrm>
            <a:off x="113658" y="987889"/>
            <a:ext cx="9663342" cy="425673"/>
          </a:xfrm>
          <a:prstGeom prst="flowChartProcess">
            <a:avLst/>
          </a:prstGeom>
          <a:noFill/>
          <a:ln w="6350" cap="flat" cmpd="sng" algn="ctr">
            <a:noFill/>
            <a:prstDash val="solid"/>
            <a:miter lim="800000"/>
          </a:ln>
        </p:spPr>
        <p:style>
          <a:lnRef idx="1">
            <a:schemeClr val="accent5"/>
          </a:lnRef>
          <a:fillRef idx="2">
            <a:schemeClr val="accent5"/>
          </a:fillRef>
          <a:effectRef idx="1">
            <a:schemeClr val="accent5"/>
          </a:effectRef>
          <a:fontRef idx="minor">
            <a:schemeClr val="dk1"/>
          </a:fontRef>
        </p:style>
        <p:txBody>
          <a:bodyPr anchor="ctr" anchorCtr="0"/>
          <a:p>
            <a:pPr algn="l">
              <a:lnSpc>
                <a:spcPct val="100000"/>
              </a:lnSpc>
              <a:spcBef>
                <a:spcPts val="0"/>
              </a:spcBef>
              <a:spcAft>
                <a:spcPts val="0"/>
              </a:spcAft>
            </a:pPr>
            <a:r>
              <a:rPr kumimoji="1" lang="ja-JP" altLang="en-US" sz="1100" b="1" u="none">
                <a:solidFill>
                  <a:schemeClr val="tx1"/>
                </a:solidFill>
                <a:latin typeface="Meiryo UI"/>
                <a:ea typeface="Meiryo UI"/>
              </a:rPr>
              <a:t>　　</a:t>
            </a:r>
            <a:r>
              <a:rPr kumimoji="1" lang="ja-JP" altLang="en-US" sz="1100" b="0" u="none">
                <a:solidFill>
                  <a:schemeClr val="tx1"/>
                </a:solidFill>
                <a:uFill>
                  <a:solidFill>
                    <a:srgbClr val="FF0000"/>
                  </a:solidFill>
                </a:uFill>
                <a:latin typeface="Meiryo UI"/>
                <a:ea typeface="Meiryo UI"/>
              </a:rPr>
              <a:t>最近の県内の感染傾向を踏まえ、</a:t>
            </a:r>
            <a:endParaRPr kumimoji="1" lang="ja-JP" altLang="en-US" sz="1200" b="0" u="none">
              <a:solidFill>
                <a:schemeClr val="tx1"/>
              </a:solidFill>
              <a:uFill>
                <a:solidFill>
                  <a:srgbClr val="FF0000"/>
                </a:solidFill>
              </a:uFill>
              <a:latin typeface="Meiryo UI"/>
              <a:ea typeface="Meiryo UI"/>
            </a:endParaRPr>
          </a:p>
          <a:p>
            <a:pPr algn="l">
              <a:lnSpc>
                <a:spcPct val="100000"/>
              </a:lnSpc>
              <a:spcBef>
                <a:spcPts val="0"/>
              </a:spcBef>
              <a:spcAft>
                <a:spcPts val="0"/>
              </a:spcAft>
            </a:pP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　</a:t>
            </a:r>
            <a:r>
              <a:rPr kumimoji="1" lang="ja-JP" altLang="en-US" sz="1100" b="1" u="none">
                <a:solidFill>
                  <a:srgbClr val="FF0000"/>
                </a:solidFill>
                <a:uFill>
                  <a:solidFill>
                    <a:srgbClr val="FF0000"/>
                  </a:solidFill>
                </a:uFill>
                <a:latin typeface="Meiryo UI"/>
                <a:ea typeface="Meiryo UI"/>
              </a:rPr>
              <a:t>会食については、人数は「４人以下のグループ」で、時間は「２時間以内」</a:t>
            </a:r>
            <a:r>
              <a:rPr kumimoji="1" lang="ja-JP" altLang="en-US" sz="1100" b="0" u="none">
                <a:solidFill>
                  <a:schemeClr val="tx1"/>
                </a:solidFill>
                <a:uFill>
                  <a:solidFill>
                    <a:srgbClr val="FF0000"/>
                  </a:solidFill>
                </a:uFill>
                <a:latin typeface="Meiryo UI"/>
                <a:ea typeface="Meiryo UI"/>
              </a:rPr>
              <a:t>にしていただくようお願いします。</a:t>
            </a:r>
            <a:endParaRPr kumimoji="1" lang="ja-JP" altLang="en-US" sz="1100" b="0" u="none">
              <a:solidFill>
                <a:schemeClr val="tx1"/>
              </a:solidFill>
              <a:uFill>
                <a:solidFill>
                  <a:srgbClr val="FF0000"/>
                </a:solidFill>
              </a:uFill>
              <a:latin typeface="Meiryo UI"/>
              <a:ea typeface="Meiryo UI"/>
            </a:endParaRPr>
          </a:p>
        </p:txBody>
      </p:sp>
      <p:sp>
        <p:nvSpPr>
          <p:cNvPr id="1115" name="四角形 9"/>
          <p:cNvSpPr/>
          <p:nvPr/>
        </p:nvSpPr>
        <p:spPr>
          <a:xfrm>
            <a:off x="87016" y="693000"/>
            <a:ext cx="4289984" cy="293089"/>
          </a:xfrm>
          <a:prstGeom prst="rect">
            <a:avLst/>
          </a:prstGeom>
          <a:solidFill>
            <a:srgbClr val="FFA6A6"/>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lnSpc>
                <a:spcPct val="150000"/>
              </a:lnSpc>
              <a:defRPr lang="ja-JP" altLang="en-US"/>
            </a:pPr>
            <a:r>
              <a:rPr lang="ja-JP" altLang="en-US" sz="1400" b="1">
                <a:solidFill>
                  <a:schemeClr val="tx1"/>
                </a:solidFill>
                <a:latin typeface="Meiryo UI"/>
                <a:ea typeface="Meiryo UI"/>
              </a:rPr>
              <a:t>５月20日からのお願い（５月31日まで）</a:t>
            </a:r>
            <a:endParaRPr lang="ja-JP" altLang="en-US" sz="1200" b="1" u="heavy">
              <a:solidFill>
                <a:schemeClr val="tx1"/>
              </a:solidFill>
              <a:uFill>
                <a:solidFill>
                  <a:srgbClr val="FF0000"/>
                </a:solidFill>
              </a:uFill>
              <a:latin typeface="Meiryo UI"/>
              <a:ea typeface="Meiryo UI"/>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olidFill>
          <a:srgbClr val="FFFF00"/>
        </a:solidFill>
        <a:ln w="12700" cap="flat" cmpd="sng">
          <a:solidFill>
            <a:schemeClr val="accent4">
              <a:lumMod val="75000"/>
            </a:schemeClr>
          </a:solidFill>
          <a:prstDash val="solid"/>
          <a:miter/>
          <a:headEnd/>
          <a:tailEnd/>
        </a:ln>
      </a:spPr>
      <a:bodyPr vertOverflow="overflow" horzOverflow="overflow" anchor="ctr"/>
      <a:lstStyle>
        <a:defPPr algn="l">
          <a:lnSpc>
            <a:spcPct val="150000"/>
          </a:lnSpc>
          <a:defRPr lang="ja-JP" altLang="en-US" sz="1400" b="0">
            <a:solidFill>
              <a:schemeClr val="tx1"/>
            </a:solidFill>
            <a:latin typeface="Meiryo UI"/>
            <a:ea typeface="Meiryo UI"/>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spPr>
      <a:bodyPr vertOverflow="overflow" horzOverflow="overflow"/>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1</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421755</dc:creator>
  <cp:lastModifiedBy>465029</cp:lastModifiedBy>
  <dcterms:created xsi:type="dcterms:W3CDTF">2020-12-12T10:14:35Z</dcterms:created>
  <dcterms:modified xsi:type="dcterms:W3CDTF">2021-05-19T08:04:09Z</dcterms:modified>
  <cp:revision>112</cp:revision>
</cp:coreProperties>
</file>

<file path=docProps/custom.xml><?xml version="1.0" encoding="utf-8"?>
<Properties xmlns:vt="http://schemas.openxmlformats.org/officeDocument/2006/docPropsVTypes" xmlns="http://schemas.openxmlformats.org/officeDocument/2006/custom-properties"/>
</file>