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6" r:id="rId4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81"/>
    <p:restoredTop sz="94660"/>
  </p:normalViewPr>
  <p:slideViewPr>
    <p:cSldViewPr>
      <p:cViewPr varScale="0">
        <p:scale>
          <a:sx n="90" d="100"/>
          <a:sy n="90" d="100"/>
        </p:scale>
        <p:origin x="-56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95300" y="1652803"/>
            <a:ext cx="8915400" cy="13441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95300" y="3092963"/>
            <a:ext cx="8915400" cy="23042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736813"/>
            <a:ext cx="8915400" cy="42364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69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69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736813"/>
            <a:ext cx="8915400" cy="42813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95300" y="2948947"/>
            <a:ext cx="8915400" cy="1056117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184749"/>
            <a:ext cx="8915400" cy="176419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736815"/>
            <a:ext cx="4301683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70013" y="1736815"/>
            <a:ext cx="4340687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09017" y="1535113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09017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1" y="273049"/>
            <a:ext cx="3259006" cy="116205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38887" y="273052"/>
            <a:ext cx="5121391" cy="564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700808"/>
            <a:ext cx="3259005" cy="42724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689140"/>
            <a:ext cx="5943600" cy="566739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212643"/>
            <a:ext cx="5943600" cy="43788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01209"/>
            <a:ext cx="5943600" cy="6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729753" y="6237312"/>
            <a:ext cx="44464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418653"/>
            <a:ext cx="8915400" cy="994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736813"/>
            <a:ext cx="8915400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237312"/>
            <a:ext cx="2039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32264" y="6237312"/>
            <a:ext cx="2078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四角形 12"/>
          <p:cNvSpPr/>
          <p:nvPr/>
        </p:nvSpPr>
        <p:spPr>
          <a:xfrm>
            <a:off x="39053" y="3750"/>
            <a:ext cx="9827895" cy="46799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kumimoji="1" lang="ja-JP" altLang="en-US" sz="2400" b="1" dirty="0">
                <a:solidFill>
                  <a:schemeClr val="accent5">
                    <a:lumMod val="50000"/>
                  </a:schemeClr>
                </a:solidFill>
                <a:latin typeface="Meiryo UI"/>
                <a:ea typeface="Meiryo UI"/>
              </a:rPr>
              <a:t>県民・事業者の皆さまへのお願い</a:t>
            </a:r>
            <a:r>
              <a:rPr kumimoji="1" lang="ja-JP" altLang="en-US" sz="1548" b="1" dirty="0">
                <a:solidFill>
                  <a:schemeClr val="accent5">
                    <a:lumMod val="50000"/>
                  </a:schemeClr>
                </a:solidFill>
                <a:latin typeface="Meiryo UI"/>
                <a:ea typeface="Meiryo UI"/>
              </a:rPr>
              <a:t>　</a:t>
            </a:r>
            <a:r>
              <a:rPr kumimoji="1" lang="ja-JP" altLang="en-US" sz="1800" b="1" dirty="0">
                <a:solidFill>
                  <a:schemeClr val="accent5">
                    <a:lumMod val="50000"/>
                  </a:schemeClr>
                </a:solidFill>
                <a:latin typeface="Meiryo UI"/>
                <a:ea typeface="Meiryo UI"/>
              </a:rPr>
              <a:t>～</a:t>
            </a:r>
            <a:r>
              <a:rPr kumimoji="1" lang="ja-JP" altLang="en-US" sz="1800" b="1" dirty="0">
                <a:solidFill>
                  <a:schemeClr val="accent5">
                    <a:lumMod val="50000"/>
                  </a:schemeClr>
                </a:solidFill>
                <a:latin typeface="Meiryo UI"/>
                <a:ea typeface="Meiryo UI"/>
              </a:rPr>
              <a:t>高知家全員の力を結集し、</a:t>
            </a:r>
            <a:r>
              <a:rPr kumimoji="1" lang="ja-JP" altLang="en-US" sz="1800" b="1" dirty="0">
                <a:solidFill>
                  <a:schemeClr val="accent5">
                    <a:lumMod val="50000"/>
                  </a:schemeClr>
                </a:solidFill>
                <a:latin typeface="Meiryo UI"/>
                <a:ea typeface="Meiryo UI"/>
              </a:rPr>
              <a:t>新型コロナに打ち勝つ！</a:t>
            </a:r>
            <a:r>
              <a:rPr kumimoji="1" lang="ja-JP" altLang="en-US" sz="1800" b="1" dirty="0">
                <a:solidFill>
                  <a:schemeClr val="accent5">
                    <a:lumMod val="50000"/>
                  </a:schemeClr>
                </a:solidFill>
                <a:latin typeface="Meiryo UI"/>
                <a:ea typeface="Meiryo UI"/>
              </a:rPr>
              <a:t>～</a:t>
            </a:r>
            <a:endParaRPr kumimoji="1" lang="ja-JP" altLang="en-US" sz="1800" b="1" dirty="0">
              <a:solidFill>
                <a:schemeClr val="accent5">
                  <a:lumMod val="50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08" name="図形 20"/>
          <p:cNvSpPr/>
          <p:nvPr/>
        </p:nvSpPr>
        <p:spPr>
          <a:xfrm>
            <a:off x="111125" y="704996"/>
            <a:ext cx="9683750" cy="2073789"/>
          </a:xfrm>
          <a:prstGeom prst="flowChartProcess">
            <a:avLst/>
          </a:prstGeom>
          <a:ln w="6350" cap="flat" cmpd="sng" algn="ctr">
            <a:solidFill>
              <a:schemeClr val="accent5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/>
          <a:p>
            <a:pPr algn="l"/>
            <a:endParaRPr kumimoji="1" lang="ja-JP" altLang="en-US" sz="1800" b="1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b="0" u="none">
                <a:solidFill>
                  <a:schemeClr val="tx1"/>
                </a:solidFill>
                <a:latin typeface="Meiryo UI"/>
                <a:ea typeface="Meiryo UI"/>
              </a:rPr>
              <a:t>○</a:t>
            </a:r>
            <a:r>
              <a:rPr kumimoji="1" lang="ja-JP" altLang="en-US" sz="1600" b="1" u="none">
                <a:solidFill>
                  <a:schemeClr val="tx1"/>
                </a:solidFill>
                <a:latin typeface="Meiryo UI"/>
                <a:ea typeface="Meiryo UI"/>
              </a:rPr>
              <a:t>他県との往来について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（緊急事態宣言の対象地域など、感染拡大地域への移動について）</a:t>
            </a:r>
            <a:endParaRPr kumimoji="1" lang="ja-JP" altLang="en-US" sz="1400" b="1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kumimoji="1" lang="ja-JP" altLang="en-US" sz="500" b="1" u="none">
              <a:solidFill>
                <a:srgbClr val="FF0000"/>
              </a:solidFill>
              <a:latin typeface="Meiryo UI"/>
              <a:ea typeface="Meiryo UI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400" b="1" u="none">
                <a:solidFill>
                  <a:srgbClr val="FF0000"/>
                </a:solidFill>
                <a:latin typeface="Meiryo UI"/>
                <a:ea typeface="Meiryo UI"/>
              </a:rPr>
              <a:t>　</a:t>
            </a:r>
            <a:r>
              <a:rPr kumimoji="1" lang="ja-JP" altLang="en-US" sz="1400" b="1" u="none">
                <a:solidFill>
                  <a:srgbClr val="FF0000"/>
                </a:solidFill>
                <a:latin typeface="Meiryo UI"/>
                <a:ea typeface="Meiryo UI"/>
              </a:rPr>
              <a:t> 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１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帰省や旅行など、</a:t>
            </a:r>
            <a:r>
              <a:rPr kumimoji="1" lang="ja-JP" altLang="en-US" sz="1400" b="1" u="sng">
                <a:solidFill>
                  <a:srgbClr val="FF0000"/>
                </a:solidFill>
                <a:latin typeface="Meiryo UI"/>
                <a:ea typeface="Meiryo UI"/>
              </a:rPr>
              <a:t>県をまたぐ移動は必要最小限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とし、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その際は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マ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スクの着用や３密回避等の</a:t>
            </a:r>
            <a:r>
              <a:rPr kumimoji="1" lang="ja-JP" altLang="en-US" sz="1400" b="1" u="sng">
                <a:solidFill>
                  <a:srgbClr val="FF0000"/>
                </a:solidFill>
                <a:latin typeface="Meiryo UI"/>
                <a:ea typeface="Meiryo UI"/>
              </a:rPr>
              <a:t>感染防止対策を徹底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してください。</a:t>
            </a:r>
            <a:endParaRPr lang="ja-JP" altLang="en-US" sz="140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400" b="1" u="none">
                <a:solidFill>
                  <a:srgbClr val="FF0000"/>
                </a:solidFill>
                <a:latin typeface="Meiryo UI"/>
                <a:ea typeface="Meiryo UI"/>
              </a:rPr>
              <a:t>　 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２　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特に、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移動先では、</a:t>
            </a:r>
            <a:r>
              <a:rPr kumimoji="1" lang="ja-JP" altLang="en-US" sz="1400" b="1" u="sng">
                <a:solidFill>
                  <a:srgbClr val="FF0000"/>
                </a:solidFill>
                <a:latin typeface="Meiryo UI"/>
                <a:ea typeface="Meiryo UI"/>
              </a:rPr>
              <a:t>大人数（例えば５人以上）や長時間の会食を控えて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ください。</a:t>
            </a:r>
            <a:endParaRPr kumimoji="1" lang="ja-JP" altLang="en-US" sz="1400" b="1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400" b="1" u="none">
                <a:solidFill>
                  <a:srgbClr val="FF0000"/>
                </a:solidFill>
                <a:latin typeface="Meiryo UI"/>
                <a:ea typeface="Meiryo UI"/>
              </a:rPr>
              <a:t>　 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３　</a:t>
            </a:r>
            <a:r>
              <a:rPr kumimoji="1" lang="ja-JP" altLang="en-US" sz="1400" b="1" u="sng">
                <a:solidFill>
                  <a:srgbClr val="FF0000"/>
                </a:solidFill>
                <a:latin typeface="Meiryo UI"/>
                <a:ea typeface="Meiryo UI"/>
              </a:rPr>
              <a:t>そうした対応が難しい場合には、帰省や旅行などでの移動は、慎重に検討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して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ください。</a:t>
            </a:r>
            <a:endParaRPr kumimoji="1" lang="ja-JP" altLang="en-US" sz="1400" b="1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400" b="1" u="none">
                <a:solidFill>
                  <a:srgbClr val="FF0000"/>
                </a:solidFill>
                <a:latin typeface="Meiryo UI"/>
                <a:ea typeface="Meiryo UI"/>
              </a:rPr>
              <a:t>　 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４　</a:t>
            </a:r>
            <a:r>
              <a:rPr kumimoji="1" lang="ja-JP" altLang="en-US" sz="1400" b="1" u="sng">
                <a:solidFill>
                  <a:srgbClr val="FF0000"/>
                </a:solidFill>
                <a:latin typeface="Meiryo UI"/>
                <a:ea typeface="Meiryo UI"/>
              </a:rPr>
              <a:t>発熱などの症状がある方や体調の悪い方は、帰省や旅行を控えて</a:t>
            </a: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ください。</a:t>
            </a:r>
            <a:endParaRPr kumimoji="1" lang="ja-JP" altLang="en-US" sz="1400" b="1" u="none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09" name="四角形 16"/>
          <p:cNvSpPr/>
          <p:nvPr/>
        </p:nvSpPr>
        <p:spPr>
          <a:xfrm>
            <a:off x="104962" y="513282"/>
            <a:ext cx="4535805" cy="3962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chemeClr val="accent5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lnSpc>
                <a:spcPct val="150000"/>
              </a:lnSpc>
              <a:defRPr lang="ja-JP" altLang="en-US"/>
            </a:pPr>
            <a:r>
              <a:rPr kumimoji="1" lang="ja-JP" altLang="en-US" sz="1800" b="1">
                <a:solidFill>
                  <a:schemeClr val="bg1"/>
                </a:solidFill>
                <a:latin typeface="Meiryo UI"/>
                <a:ea typeface="Meiryo UI"/>
              </a:rPr>
              <a:t>継続していただく取り組み（３月２１日まで）</a:t>
            </a:r>
            <a:endParaRPr lang="ja-JP" altLang="en-US" sz="1800">
              <a:solidFill>
                <a:schemeClr val="bg1"/>
              </a:solidFill>
            </a:endParaRPr>
          </a:p>
        </p:txBody>
      </p:sp>
      <p:sp>
        <p:nvSpPr>
          <p:cNvPr id="1110" name="図形 13"/>
          <p:cNvSpPr/>
          <p:nvPr/>
        </p:nvSpPr>
        <p:spPr>
          <a:xfrm>
            <a:off x="111125" y="2689721"/>
            <a:ext cx="9683750" cy="4104004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/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b="1" u="sng">
                <a:solidFill>
                  <a:schemeClr val="tx1"/>
                </a:solidFill>
                <a:latin typeface="Meiryo UI"/>
                <a:ea typeface="Meiryo UI"/>
              </a:rPr>
              <a:t>○</a:t>
            </a:r>
            <a:r>
              <a:rPr kumimoji="1" lang="ja-JP" altLang="en-US" sz="1600" b="1" u="sng">
                <a:solidFill>
                  <a:schemeClr val="tx1"/>
                </a:solidFill>
                <a:latin typeface="Meiryo UI"/>
                <a:ea typeface="Meiryo UI"/>
              </a:rPr>
              <a:t>県民の皆さまへ</a:t>
            </a:r>
            <a:endParaRPr kumimoji="1" lang="ja-JP" altLang="en-US" sz="1600" b="1" u="sng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　　</a:t>
            </a:r>
            <a:r>
              <a:rPr kumimoji="1" lang="ja-JP" altLang="en-US" sz="1400" b="1" u="sng">
                <a:solidFill>
                  <a:schemeClr val="tx1"/>
                </a:solidFill>
                <a:latin typeface="Meiryo UI"/>
                <a:ea typeface="Meiryo UI"/>
              </a:rPr>
              <a:t>１　外出について</a:t>
            </a:r>
            <a:endParaRPr kumimoji="1" lang="ja-JP" altLang="en-US" sz="1400" b="1" u="sng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kumimoji="1" lang="ja-JP" altLang="en-US" sz="500" b="1" u="sng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　　（１）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飲食店を利用する際は、「新型コロナウイルス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対策の実施中」を示すポスターの掲示を目安に、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ガイドラインを遵守しているお店を選んでください。</a:t>
            </a:r>
            <a:endParaRPr kumimoji="1" lang="ja-JP" altLang="en-US" sz="300" b="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（２）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「ガイドラインが遵守されていない」酒類を提供する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飲食店の利用は、控えるようお願いします。</a:t>
            </a:r>
            <a:endParaRPr kumimoji="1" lang="ja-JP" altLang="en-US" sz="1200" b="1" u="none">
              <a:solidFill>
                <a:srgbClr val="FF0000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kumimoji="1" lang="ja-JP" altLang="en-US" sz="800" b="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　　</a:t>
            </a:r>
            <a:r>
              <a:rPr kumimoji="1" lang="ja-JP" altLang="en-US" sz="1400" b="1" u="sng">
                <a:solidFill>
                  <a:schemeClr val="tx1"/>
                </a:solidFill>
                <a:latin typeface="Meiryo UI"/>
                <a:ea typeface="Meiryo UI"/>
              </a:rPr>
              <a:t>２</a:t>
            </a:r>
            <a:r>
              <a:rPr kumimoji="1" lang="ja-JP" altLang="en-US" sz="1400" b="1" u="sng">
                <a:solidFill>
                  <a:schemeClr val="tx1"/>
                </a:solidFill>
                <a:latin typeface="Meiryo UI"/>
                <a:ea typeface="Meiryo UI"/>
              </a:rPr>
              <a:t>　会食について</a:t>
            </a:r>
            <a:endParaRPr kumimoji="1" lang="ja-JP" altLang="en-US" sz="1400" b="1" u="sng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kumimoji="1" lang="ja-JP" altLang="en-US" sz="500" b="1" u="sng">
              <a:solidFill>
                <a:schemeClr val="tx1"/>
              </a:solidFill>
              <a:latin typeface="Meiryo UI"/>
              <a:ea typeface="Meiryo U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　　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（１）</a:t>
            </a:r>
            <a:r>
              <a:rPr kumimoji="1" lang="ja-JP" altLang="en-US" sz="1200" b="1" u="none">
                <a:solidFill>
                  <a:srgbClr val="FF0000"/>
                </a:solidFill>
                <a:latin typeface="Meiryo UI"/>
                <a:ea typeface="Meiryo UI"/>
              </a:rPr>
              <a:t>可能な範囲で「規模縮小」「時間短縮」</a:t>
            </a:r>
            <a:r>
              <a:rPr kumimoji="1" lang="ja-JP" altLang="en-US" sz="1200" b="1" u="none">
                <a:solidFill>
                  <a:srgbClr val="FF0000"/>
                </a:solidFill>
                <a:latin typeface="Meiryo UI"/>
                <a:ea typeface="Meiryo UI"/>
              </a:rPr>
              <a:t>していただくようお願いします。</a:t>
            </a:r>
            <a:endParaRPr kumimoji="1" lang="ja-JP" altLang="en-US" sz="1200" b="1" u="none">
              <a:solidFill>
                <a:srgbClr val="FF0000"/>
              </a:solidFill>
              <a:latin typeface="Meiryo UI"/>
              <a:ea typeface="Meiryo U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　　（２）</a:t>
            </a:r>
            <a:r>
              <a:rPr kumimoji="1" lang="ja-JP" altLang="en-US" sz="1200" b="1" u="none">
                <a:solidFill>
                  <a:srgbClr val="FF0000"/>
                </a:solidFill>
                <a:latin typeface="Meiryo UI"/>
                <a:ea typeface="Meiryo UI"/>
              </a:rPr>
              <a:t>会話が主となる時間帯には、できる限りマスクの着用を励行するなど、飛沫感染の防止に努めてください。</a:t>
            </a:r>
            <a:endParaRPr kumimoji="1" lang="ja-JP" altLang="en-US" sz="300" b="1" u="none">
              <a:solidFill>
                <a:srgbClr val="FF0000"/>
              </a:solidFill>
              <a:latin typeface="Meiryo UI"/>
              <a:ea typeface="Meiryo U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　　（３）</a:t>
            </a:r>
            <a:r>
              <a:rPr kumimoji="1" lang="ja-JP" altLang="en-US" sz="1200" b="1" u="none">
                <a:solidFill>
                  <a:srgbClr val="FF0000"/>
                </a:solidFill>
                <a:latin typeface="Meiryo UI"/>
                <a:ea typeface="Meiryo UI"/>
              </a:rPr>
              <a:t>特に、飲酒の場などでの「献杯・返杯」や「大声での会話」、「マスクを外してのカラオケ」など、感染リスクの高い行動は、控えるようお願いします。</a:t>
            </a:r>
            <a:endParaRPr kumimoji="1" lang="ja-JP" altLang="en-US" sz="1200" b="1" u="none">
              <a:solidFill>
                <a:srgbClr val="FF0000"/>
              </a:solidFill>
              <a:latin typeface="Meiryo UI"/>
              <a:ea typeface="Meiryo U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kumimoji="1" lang="ja-JP" altLang="en-US" sz="800" b="1" u="none">
              <a:solidFill>
                <a:srgbClr val="FF0000"/>
              </a:solidFill>
              <a:latin typeface="Meiryo UI"/>
              <a:ea typeface="Meiryo U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1" lang="ja-JP" altLang="en-US" sz="1400" b="1" u="none">
                <a:solidFill>
                  <a:schemeClr val="tx1"/>
                </a:solidFill>
                <a:latin typeface="Meiryo UI"/>
                <a:ea typeface="Meiryo UI"/>
              </a:rPr>
              <a:t>　　</a:t>
            </a:r>
            <a:r>
              <a:rPr kumimoji="1" lang="ja-JP" altLang="en-US" sz="1400" b="1" u="sng">
                <a:solidFill>
                  <a:schemeClr val="tx1"/>
                </a:solidFill>
                <a:latin typeface="Meiryo UI"/>
                <a:ea typeface="Meiryo UI"/>
              </a:rPr>
              <a:t>３　</a:t>
            </a:r>
            <a:r>
              <a:rPr kumimoji="1" lang="ja-JP" altLang="en-US" sz="1400" b="1" u="sng">
                <a:solidFill>
                  <a:schemeClr val="tx1"/>
                </a:solidFill>
                <a:latin typeface="Meiryo UI"/>
                <a:ea typeface="Meiryo UI"/>
              </a:rPr>
              <a:t>基本的な感染防止策の徹底等</a:t>
            </a:r>
            <a:r>
              <a:rPr kumimoji="1" lang="ja-JP" altLang="en-US" sz="1400" b="1" u="sng">
                <a:solidFill>
                  <a:schemeClr val="tx1"/>
                </a:solidFill>
                <a:latin typeface="Meiryo UI"/>
                <a:ea typeface="Meiryo UI"/>
              </a:rPr>
              <a:t>について</a:t>
            </a:r>
            <a:endParaRPr kumimoji="1" lang="ja-JP" altLang="en-US" sz="1400" b="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kumimoji="1" lang="ja-JP" altLang="en-US" sz="500" b="1" u="sng">
              <a:solidFill>
                <a:schemeClr val="tx1"/>
              </a:solidFill>
              <a:latin typeface="Meiryo UI"/>
              <a:ea typeface="Meiryo U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（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１）マスクの着用、３密の回避等を徹底してください。</a:t>
            </a:r>
            <a:endParaRPr kumimoji="1" lang="ja-JP" altLang="en-US" sz="300" b="1" u="none">
              <a:solidFill>
                <a:srgbClr val="FF0000"/>
              </a:solidFill>
              <a:latin typeface="Meiryo UI"/>
              <a:ea typeface="Meiryo U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　　（２）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接触確認アプリ「COCOA」をインストールしましょう。</a:t>
            </a:r>
            <a:endParaRPr kumimoji="1" lang="ja-JP" altLang="en-US" sz="300" b="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　　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（３）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感染者やその家族、医療従事者等に対し、誹謗中傷や差別的な行為を行わないようにしてください。</a:t>
            </a:r>
            <a:endParaRPr kumimoji="1" lang="ja-JP" altLang="en-US" sz="1200" b="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kumimoji="1" lang="ja-JP" altLang="en-US" sz="800" b="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b="1" u="sng">
                <a:solidFill>
                  <a:schemeClr val="tx1"/>
                </a:solidFill>
                <a:latin typeface="Meiryo UI"/>
                <a:ea typeface="Meiryo UI"/>
              </a:rPr>
              <a:t>○事業者の皆さまへ</a:t>
            </a:r>
            <a:endParaRPr kumimoji="1" lang="ja-JP" altLang="en-US" sz="1600" b="1" u="sng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kumimoji="1" lang="ja-JP" altLang="en-US" sz="500" b="1" u="sng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　　（１）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ガイドライン等に基づく感染防止対策</a:t>
            </a:r>
            <a:r>
              <a:rPr kumimoji="1" lang="ja-JP" altLang="en-US" sz="1200" b="1" u="none">
                <a:solidFill>
                  <a:srgbClr val="FF0000"/>
                </a:solidFill>
                <a:latin typeface="Meiryo UI"/>
                <a:ea typeface="Meiryo UI"/>
              </a:rPr>
              <a:t>（特に、従業員のマスク着用の徹底）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がきちんと行われているか、改めて確認してください。</a:t>
            </a:r>
            <a:endParaRPr kumimoji="1" lang="ja-JP" altLang="en-US" sz="300" b="1" u="none">
              <a:solidFill>
                <a:srgbClr val="FF0000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　（２）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特に、酒類を提供する飲食店の皆さまは、ガイドラインの遵守をお願いします。</a:t>
            </a:r>
            <a:endParaRPr kumimoji="1" lang="ja-JP" altLang="en-US" sz="300" b="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　　（３）</a:t>
            </a:r>
            <a:r>
              <a:rPr kumimoji="1" lang="ja-JP" altLang="en-US" sz="1200" b="0" u="none">
                <a:solidFill>
                  <a:schemeClr val="tx1"/>
                </a:solidFill>
                <a:latin typeface="Meiryo UI"/>
                <a:ea typeface="Meiryo UI"/>
              </a:rPr>
              <a:t>感染防止対策が不十分な場合には、対策の徹底をお願いします。</a:t>
            </a:r>
            <a:endParaRPr lang="ja-JP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4.1.2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421755</dc:creator>
  <cp:lastModifiedBy>421755</cp:lastModifiedBy>
  <dcterms:created xsi:type="dcterms:W3CDTF">2020-12-12T10:14:35Z</dcterms:created>
  <dcterms:modified xsi:type="dcterms:W3CDTF">2021-03-04T23:53:02Z</dcterms:modified>
  <cp:revision>45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