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6858000" cy="9906000" type="A4"/>
  <p:notesSz cx="674211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C58"/>
    <a:srgbClr val="000099"/>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61"/>
    <p:restoredTop sz="94663"/>
  </p:normalViewPr>
  <p:slideViewPr>
    <p:cSldViewPr>
      <p:cViewPr>
        <p:scale>
          <a:sx n="151" d="100"/>
          <a:sy n="151" d="100"/>
        </p:scale>
        <p:origin x="-126" y="320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CA25226-ABE8-46D5-8E1C-A0D9FCD4C50F}" type="datetimeFigureOut">
              <a:rPr kumimoji="1" lang="ja-JP" altLang="en-US" smtClean="0"/>
              <a:t>2019/12/24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2359982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CA25226-ABE8-46D5-8E1C-A0D9FCD4C50F}" type="datetimeFigureOut">
              <a:rPr kumimoji="1" lang="ja-JP" altLang="en-US" smtClean="0"/>
              <a:t>2019/12/24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3525948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573264"/>
            <a:ext cx="3357563"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CA25226-ABE8-46D5-8E1C-A0D9FCD4C50F}" type="datetimeFigureOut">
              <a:rPr kumimoji="1" lang="ja-JP" altLang="en-US" smtClean="0"/>
              <a:t>2019/12/24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607800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CA25226-ABE8-46D5-8E1C-A0D9FCD4C50F}" type="datetimeFigureOut">
              <a:rPr kumimoji="1" lang="ja-JP" altLang="en-US" smtClean="0"/>
              <a:t>2019/12/24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2375562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CA25226-ABE8-46D5-8E1C-A0D9FCD4C50F}" type="datetimeFigureOut">
              <a:rPr kumimoji="1" lang="ja-JP" altLang="en-US" smtClean="0"/>
              <a:t>2019/12/24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3029014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CA25226-ABE8-46D5-8E1C-A0D9FCD4C50F}" type="datetimeFigureOut">
              <a:rPr kumimoji="1" lang="ja-JP" altLang="en-US" smtClean="0"/>
              <a:t>2019/12/24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2269114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CA25226-ABE8-46D5-8E1C-A0D9FCD4C50F}" type="datetimeFigureOut">
              <a:rPr kumimoji="1" lang="ja-JP" altLang="en-US" smtClean="0"/>
              <a:t>2019/12/24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2759155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CA25226-ABE8-46D5-8E1C-A0D9FCD4C50F}" type="datetimeFigureOut">
              <a:rPr kumimoji="1" lang="ja-JP" altLang="en-US" smtClean="0"/>
              <a:t>2019/12/24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3466847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CA25226-ABE8-46D5-8E1C-A0D9FCD4C50F}" type="datetimeFigureOut">
              <a:rPr kumimoji="1" lang="ja-JP" altLang="en-US" smtClean="0"/>
              <a:t>2019/12/24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3862761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CA25226-ABE8-46D5-8E1C-A0D9FCD4C50F}" type="datetimeFigureOut">
              <a:rPr kumimoji="1" lang="ja-JP" altLang="en-US" smtClean="0"/>
              <a:t>2019/12/24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2145558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CA25226-ABE8-46D5-8E1C-A0D9FCD4C50F}" type="datetimeFigureOut">
              <a:rPr kumimoji="1" lang="ja-JP" altLang="en-US" smtClean="0"/>
              <a:t>2019/12/24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3155584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8CA25226-ABE8-46D5-8E1C-A0D9FCD4C50F}" type="datetimeFigureOut">
              <a:rPr kumimoji="1" lang="ja-JP" altLang="en-US" smtClean="0"/>
              <a:t>2019/12/24</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92392F1A-799C-4CFA-94A2-E4860799DA57}" type="slidenum">
              <a:rPr kumimoji="1" lang="ja-JP" altLang="en-US" smtClean="0"/>
              <a:t>‹#›</a:t>
            </a:fld>
            <a:endParaRPr kumimoji="1" lang="ja-JP" altLang="en-US"/>
          </a:p>
        </p:txBody>
      </p:sp>
    </p:spTree>
    <p:extLst>
      <p:ext uri="{BB962C8B-B14F-4D97-AF65-F5344CB8AC3E}">
        <p14:creationId xmlns:p14="http://schemas.microsoft.com/office/powerpoint/2010/main" val="3601803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 つの角を丸めた四角形 5"/>
          <p:cNvSpPr/>
          <p:nvPr/>
        </p:nvSpPr>
        <p:spPr>
          <a:xfrm flipV="1">
            <a:off x="0" y="220789"/>
            <a:ext cx="6858000" cy="2385563"/>
          </a:xfrm>
          <a:prstGeom prst="round1Rect">
            <a:avLst>
              <a:gd name="adj" fmla="val 43875"/>
            </a:avLst>
          </a:prstGeom>
          <a:solidFill>
            <a:srgbClr val="002C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0" y="2792760"/>
            <a:ext cx="3356993" cy="307777"/>
          </a:xfrm>
          <a:prstGeom prst="rect">
            <a:avLst/>
          </a:prstGeom>
          <a:solidFill>
            <a:srgbClr val="002C58"/>
          </a:solidFill>
          <a:ln w="38100">
            <a:noFill/>
          </a:ln>
          <a:effectLst/>
        </p:spPr>
        <p:txBody>
          <a:bodyPr wrap="square" rtlCol="0" anchor="ctr">
            <a:spAutoFit/>
          </a:bodyPr>
          <a:lstStyle/>
          <a:p>
            <a:r>
              <a:rPr lang="ja-JP" altLang="en-US" sz="1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プログラム</a:t>
            </a:r>
            <a:endParaRPr kumimoji="1" lang="ja-JP" altLang="en-US"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3573017" y="4824373"/>
            <a:ext cx="720006" cy="307777"/>
          </a:xfrm>
          <a:prstGeom prst="rect">
            <a:avLst/>
          </a:prstGeom>
          <a:solidFill>
            <a:srgbClr val="002C58"/>
          </a:solidFill>
          <a:ln w="38100">
            <a:noFill/>
          </a:ln>
          <a:effectLst/>
        </p:spPr>
        <p:txBody>
          <a:bodyPr wrap="square" rtlCol="0" anchor="ctr">
            <a:spAutoFit/>
          </a:bodyPr>
          <a:lstStyle/>
          <a:p>
            <a:pPr algn="ctr"/>
            <a:r>
              <a:rPr lang="ja-JP" altLang="en-US" sz="1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参加費</a:t>
            </a:r>
            <a:endParaRPr kumimoji="1" lang="ja-JP" altLang="en-US"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3573017" y="4055296"/>
            <a:ext cx="720006" cy="307777"/>
          </a:xfrm>
          <a:prstGeom prst="rect">
            <a:avLst/>
          </a:prstGeom>
          <a:solidFill>
            <a:srgbClr val="002C58"/>
          </a:solidFill>
          <a:ln w="38100">
            <a:noFill/>
          </a:ln>
          <a:effectLst/>
        </p:spPr>
        <p:txBody>
          <a:bodyPr wrap="square" rtlCol="0" anchor="ctr">
            <a:spAutoFit/>
          </a:bodyPr>
          <a:lstStyle/>
          <a:p>
            <a:pPr algn="ctr"/>
            <a:r>
              <a:rPr lang="ja-JP" altLang="en-US" sz="1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場　所</a:t>
            </a:r>
            <a:endParaRPr kumimoji="1" lang="ja-JP" altLang="en-US"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テキスト ボックス 27"/>
          <p:cNvSpPr txBox="1"/>
          <p:nvPr/>
        </p:nvSpPr>
        <p:spPr>
          <a:xfrm>
            <a:off x="3573016" y="6321152"/>
            <a:ext cx="3284983" cy="261610"/>
          </a:xfrm>
          <a:prstGeom prst="rect">
            <a:avLst/>
          </a:prstGeom>
          <a:solidFill>
            <a:srgbClr val="002C58"/>
          </a:solidFill>
          <a:ln w="38100">
            <a:noFill/>
          </a:ln>
          <a:effectLst/>
        </p:spPr>
        <p:txBody>
          <a:bodyPr wrap="square" rtlCol="0">
            <a:spAutoFit/>
          </a:bodyPr>
          <a:lstStyle/>
          <a:p>
            <a:r>
              <a:rPr lang="ja-JP" altLang="en-US"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お問合せ先</a:t>
            </a:r>
            <a:endParaRPr kumimoji="1" lang="ja-JP" altLang="en-US" sz="10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ボックス 30"/>
          <p:cNvSpPr txBox="1"/>
          <p:nvPr/>
        </p:nvSpPr>
        <p:spPr>
          <a:xfrm>
            <a:off x="4365033" y="3224808"/>
            <a:ext cx="2564976" cy="369332"/>
          </a:xfrm>
          <a:prstGeom prst="rect">
            <a:avLst/>
          </a:prstGeom>
          <a:noFill/>
        </p:spPr>
        <p:txBody>
          <a:bodyPr wrap="square" rtlCol="0">
            <a:spAutoFit/>
          </a:bodyPr>
          <a:lstStyle/>
          <a:p>
            <a:r>
              <a:rPr lang="en-US" altLang="ja-JP"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12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日</a:t>
            </a: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（水）</a:t>
            </a:r>
            <a:endParaRPr kumimoji="1"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テキスト ボックス 31"/>
          <p:cNvSpPr txBox="1"/>
          <p:nvPr/>
        </p:nvSpPr>
        <p:spPr>
          <a:xfrm>
            <a:off x="4422869" y="3584848"/>
            <a:ext cx="2462516" cy="338554"/>
          </a:xfrm>
          <a:prstGeom prst="rect">
            <a:avLst/>
          </a:prstGeom>
          <a:noFill/>
        </p:spPr>
        <p:txBody>
          <a:bodyPr wrap="square" rtlCol="0">
            <a:spAutoFit/>
          </a:bodyPr>
          <a:lstStyle/>
          <a:p>
            <a:r>
              <a:rPr lang="en-US" altLang="ja-JP"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４：</a:t>
            </a:r>
            <a:r>
              <a:rPr lang="en-US" altLang="ja-JP"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00</a:t>
            </a:r>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 </a:t>
            </a:r>
            <a:r>
              <a:rPr lang="en-US" altLang="ja-JP"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６：</a:t>
            </a:r>
            <a:r>
              <a:rPr lang="en-US" altLang="ja-JP"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00</a:t>
            </a:r>
            <a:endParaRPr kumimoji="1" lang="en-US" altLang="ja-JP" sz="1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テキスト ボックス 32"/>
          <p:cNvSpPr txBox="1"/>
          <p:nvPr/>
        </p:nvSpPr>
        <p:spPr>
          <a:xfrm>
            <a:off x="4265713" y="3944888"/>
            <a:ext cx="2564976" cy="861774"/>
          </a:xfrm>
          <a:prstGeom prst="rect">
            <a:avLst/>
          </a:prstGeom>
          <a:noFill/>
        </p:spPr>
        <p:txBody>
          <a:bodyPr wrap="square" rtlCol="0">
            <a:spAutoFit/>
          </a:bodyPr>
          <a:lstStyle/>
          <a:p>
            <a:pPr>
              <a:lnSpc>
                <a:spcPts val="2000"/>
              </a:lnSpc>
            </a:pPr>
            <a:r>
              <a:rPr lang="ja-JP" altLang="en-US"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高知県中小企業団体中央会</a:t>
            </a:r>
            <a:r>
              <a:rPr lang="ja-JP" altLang="en-US"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会議室</a:t>
            </a:r>
            <a:endParaRPr lang="en-US" altLang="ja-JP"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zh-TW" altLang="en-US"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高知市布師田</a:t>
            </a:r>
            <a:r>
              <a:rPr lang="en-US" altLang="zh-TW"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3992‐2</a:t>
            </a:r>
          </a:p>
          <a:p>
            <a:pPr>
              <a:lnSpc>
                <a:spcPts val="2000"/>
              </a:lnSpc>
            </a:pPr>
            <a:r>
              <a:rPr lang="ja-JP" altLang="en-US"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zh-TW" altLang="en-US"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高知県</a:t>
            </a:r>
            <a:r>
              <a:rPr lang="zh-TW" altLang="en-US"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中小企業会館</a:t>
            </a:r>
            <a:r>
              <a:rPr lang="en-US" altLang="zh-TW"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4</a:t>
            </a:r>
            <a:r>
              <a:rPr lang="zh-TW" altLang="en-US"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Ｆ</a:t>
            </a:r>
            <a:r>
              <a:rPr lang="ja-JP" altLang="en-US" sz="1100" b="1"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p:cNvSpPr txBox="1"/>
          <p:nvPr/>
        </p:nvSpPr>
        <p:spPr>
          <a:xfrm>
            <a:off x="4365032" y="4808984"/>
            <a:ext cx="2564975" cy="338554"/>
          </a:xfrm>
          <a:prstGeom prst="rect">
            <a:avLst/>
          </a:prstGeom>
          <a:noFill/>
        </p:spPr>
        <p:txBody>
          <a:bodyPr wrap="square" rtlCol="0">
            <a:spAutoFit/>
          </a:bodyPr>
          <a:lstStyle/>
          <a:p>
            <a:pPr>
              <a:lnSpc>
                <a:spcPts val="2000"/>
              </a:lnSpc>
            </a:pPr>
            <a:r>
              <a:rPr lang="ja-JP" altLang="en-US"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無　料</a:t>
            </a:r>
            <a:endParaRPr lang="en-US" altLang="ja-JP"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テキスト ボックス 35"/>
          <p:cNvSpPr txBox="1"/>
          <p:nvPr/>
        </p:nvSpPr>
        <p:spPr>
          <a:xfrm>
            <a:off x="4337721" y="5192057"/>
            <a:ext cx="2664296" cy="605294"/>
          </a:xfrm>
          <a:prstGeom prst="rect">
            <a:avLst/>
          </a:prstGeom>
          <a:noFill/>
        </p:spPr>
        <p:txBody>
          <a:bodyPr wrap="square" rtlCol="0">
            <a:spAutoFit/>
          </a:bodyPr>
          <a:lstStyle/>
          <a:p>
            <a:pPr>
              <a:lnSpc>
                <a:spcPts val="2000"/>
              </a:lnSpc>
            </a:pP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ものづくり企業の経営者・後継者</a:t>
            </a:r>
            <a:endPar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kumimoji="1"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生産性向上や</a:t>
            </a:r>
            <a:r>
              <a:rPr kumimoji="1" lang="en-US" altLang="ja-JP" sz="1200" b="1" dirty="0" err="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kumimoji="1"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導入の推進担当者</a:t>
            </a:r>
            <a:endParaRPr kumimoji="1"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テキスト ボックス 37"/>
          <p:cNvSpPr txBox="1"/>
          <p:nvPr/>
        </p:nvSpPr>
        <p:spPr>
          <a:xfrm>
            <a:off x="68451" y="3236029"/>
            <a:ext cx="3356993" cy="4165243"/>
          </a:xfrm>
          <a:prstGeom prst="rect">
            <a:avLst/>
          </a:prstGeom>
          <a:noFill/>
        </p:spPr>
        <p:txBody>
          <a:bodyPr wrap="square" rtlCol="0">
            <a:spAutoFit/>
          </a:bodyPr>
          <a:lstStyle/>
          <a:p>
            <a:pPr>
              <a:lnSpc>
                <a:spcPct val="150000"/>
              </a:lnSpc>
            </a:pPr>
            <a:r>
              <a:rPr kumimoji="1"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14</a:t>
            </a:r>
            <a:r>
              <a:rPr kumimoji="1" lang="ja-JP" altLang="en-US"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00</a:t>
            </a:r>
            <a:r>
              <a:rPr kumimoji="1" lang="ja-JP" altLang="en-US"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開会</a:t>
            </a:r>
            <a:endParaRPr kumimoji="1"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ts val="500"/>
              </a:lnSpc>
            </a:pPr>
            <a:endParaRPr kumimoji="1"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sz="12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講　師］高知工業高等</a:t>
            </a:r>
            <a:r>
              <a:rPr lang="ja-JP" altLang="en-US" sz="12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専門学校</a:t>
            </a:r>
            <a:endPar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嘱託</a:t>
            </a: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教授</a:t>
            </a:r>
            <a:r>
              <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名誉教授</a:t>
            </a:r>
            <a:r>
              <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今井一</a:t>
            </a:r>
            <a:r>
              <a:rPr lang="ja-JP" altLang="en-US" sz="12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雅 氏</a:t>
            </a:r>
            <a:endPar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6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技術コンサルタント</a:t>
            </a:r>
            <a:r>
              <a:rPr lang="ja-JP" altLang="en-US"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森山　博</a:t>
            </a:r>
            <a:r>
              <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氏 </a:t>
            </a:r>
            <a:endParaRPr lang="en-US" altLang="ja-JP" sz="12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様々な活用が可能な</a:t>
            </a:r>
            <a:endParaRPr lang="en-US" altLang="ja-JP" sz="16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最新の</a:t>
            </a:r>
            <a:r>
              <a:rPr lang="en-US" altLang="ja-JP" sz="16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16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技術の紹介」</a:t>
            </a:r>
          </a:p>
          <a:p>
            <a:pPr>
              <a:lnSpc>
                <a:spcPct val="150000"/>
              </a:lnSpc>
            </a:pPr>
            <a:r>
              <a:rPr lang="ja-JP" altLang="en-US" sz="12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＊デモを交えてわかりやすく紹介します＊</a:t>
            </a:r>
            <a:endParaRPr lang="en-US" altLang="ja-JP" sz="11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6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1200" b="1" spc="-100" dirty="0" err="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WiFi</a:t>
            </a:r>
            <a:r>
              <a:rPr lang="ja-JP" altLang="en-US" sz="12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より広範囲な</a:t>
            </a:r>
            <a:r>
              <a:rPr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12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データ収集が可能な</a:t>
            </a:r>
            <a:endParaRPr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spc="-100" dirty="0" err="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LoRa</a:t>
            </a:r>
            <a:r>
              <a:rPr lang="ja-JP" altLang="en-US" sz="12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技術（</a:t>
            </a:r>
            <a:r>
              <a:rPr lang="en-US" altLang="ja-JP" sz="1200" b="1" spc="-100" dirty="0" err="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LoRaHAT</a:t>
            </a:r>
            <a:r>
              <a:rPr lang="ja-JP" altLang="en-US" sz="12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ボードの紹介）</a:t>
            </a:r>
            <a:endParaRPr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6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（２）最新の</a:t>
            </a:r>
            <a:r>
              <a:rPr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Raspberry Pi 4 </a:t>
            </a:r>
            <a:r>
              <a:rPr lang="ja-JP" altLang="en-US" sz="12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と</a:t>
            </a:r>
            <a:r>
              <a:rPr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Scratch3</a:t>
            </a:r>
            <a:r>
              <a:rPr lang="ja-JP" altLang="en-US" sz="12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を使</a:t>
            </a:r>
            <a:endParaRPr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った産業技術への応用</a:t>
            </a:r>
            <a:endParaRPr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6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Raspberry Pi </a:t>
            </a:r>
            <a:r>
              <a:rPr lang="ja-JP" altLang="en-US" sz="12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を使った超ローコストな</a:t>
            </a:r>
            <a:endParaRPr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デジタルサイネージ技術</a:t>
            </a:r>
          </a:p>
          <a:p>
            <a:endParaRPr lang="en-US" altLang="ja-JP" sz="6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spc="-10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（４）質疑・応答（展示物を囲んで）</a:t>
            </a:r>
            <a:endParaRPr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6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00</a:t>
            </a:r>
            <a:r>
              <a:rPr lang="ja-JP" altLang="en-US" sz="120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閉会</a:t>
            </a:r>
          </a:p>
        </p:txBody>
      </p:sp>
      <p:sp>
        <p:nvSpPr>
          <p:cNvPr id="5" name="テキスト ボックス 4"/>
          <p:cNvSpPr txBox="1"/>
          <p:nvPr/>
        </p:nvSpPr>
        <p:spPr>
          <a:xfrm>
            <a:off x="692696" y="560512"/>
            <a:ext cx="4201215" cy="1045799"/>
          </a:xfrm>
          <a:prstGeom prst="rect">
            <a:avLst/>
          </a:prstGeom>
          <a:noFill/>
          <a:ln w="38100">
            <a:noFill/>
          </a:ln>
        </p:spPr>
        <p:txBody>
          <a:bodyPr wrap="none" rtlCol="0">
            <a:spAutoFit/>
          </a:bodyPr>
          <a:lstStyle/>
          <a:p>
            <a:pPr>
              <a:lnSpc>
                <a:spcPts val="3700"/>
              </a:lnSpc>
            </a:pPr>
            <a:r>
              <a:rPr lang="ja-JP" altLang="en-US" sz="2800" b="1">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ものづくり企業</a:t>
            </a:r>
            <a:r>
              <a:rPr lang="en-US" altLang="ja-JP" sz="2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p>
          <a:p>
            <a:pPr>
              <a:lnSpc>
                <a:spcPts val="3700"/>
              </a:lnSpc>
            </a:pPr>
            <a:r>
              <a:rPr lang="en-US" altLang="ja-JP" sz="32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3200" b="1">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技術者育成サロン</a:t>
            </a:r>
            <a:endParaRPr lang="en-US" altLang="ja-JP" sz="28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 name="直線コネクタ 10"/>
          <p:cNvCxnSpPr/>
          <p:nvPr/>
        </p:nvCxnSpPr>
        <p:spPr>
          <a:xfrm>
            <a:off x="188640" y="1568624"/>
            <a:ext cx="6192688"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308839" y="1593769"/>
            <a:ext cx="5412222" cy="1117229"/>
          </a:xfrm>
          <a:prstGeom prst="rect">
            <a:avLst/>
          </a:prstGeom>
          <a:noFill/>
          <a:ln w="38100">
            <a:noFill/>
          </a:ln>
        </p:spPr>
        <p:txBody>
          <a:bodyPr wrap="square" rtlCol="0">
            <a:noAutofit/>
          </a:bodyPr>
          <a:lstStyle/>
          <a:p>
            <a:pPr>
              <a:lnSpc>
                <a:spcPts val="1200"/>
              </a:lnSpc>
            </a:pPr>
            <a:r>
              <a:rPr lang="ja-JP" altLang="en-US" sz="9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本会では、本県ものづくり企業の基盤技術の強化と人材育成の一助となるべく、ものづくり担い手育成</a:t>
            </a:r>
            <a:r>
              <a:rPr lang="ja-JP" altLang="en-US" sz="900"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事業に</a:t>
            </a:r>
            <a:r>
              <a:rPr lang="ja-JP" altLang="en-US" sz="9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取組んでおります。</a:t>
            </a:r>
            <a:endParaRPr lang="en-US" altLang="ja-JP" sz="9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ts val="1200"/>
              </a:lnSpc>
            </a:pPr>
            <a:r>
              <a:rPr lang="ja-JP" altLang="en-US" sz="9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この度その一環で、県内ものづくり企業の</a:t>
            </a:r>
            <a:r>
              <a:rPr lang="en-US" altLang="ja-JP" sz="900" dirty="0" err="1">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9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導入を促進するため、誰でも活用できる最新の</a:t>
            </a:r>
            <a:r>
              <a:rPr lang="en-US" altLang="ja-JP" sz="9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9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技術を様々なデモンストレーションを通して、わかりやすくお伝えするサロンを開催する事と致しましたので、ご案内申し上げます。本サロンでは、どなたでも</a:t>
            </a:r>
            <a:r>
              <a:rPr lang="en-US" altLang="ja-JP" sz="900" dirty="0" err="1">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9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を体験し、気軽に情報交換をする事ができますので、生産性向上と</a:t>
            </a:r>
            <a:r>
              <a:rPr lang="en-US" altLang="ja-JP" sz="900" dirty="0" err="1">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9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に関心をお持ちのものづくり企業様は奮ってご参加下さい。</a:t>
            </a:r>
            <a:endParaRPr lang="en-US" altLang="ja-JP" sz="900"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テキスト ボックス 42"/>
          <p:cNvSpPr txBox="1"/>
          <p:nvPr/>
        </p:nvSpPr>
        <p:spPr>
          <a:xfrm>
            <a:off x="44624" y="323583"/>
            <a:ext cx="5832648" cy="250068"/>
          </a:xfrm>
          <a:prstGeom prst="rect">
            <a:avLst/>
          </a:prstGeom>
          <a:noFill/>
          <a:ln w="38100">
            <a:noFill/>
          </a:ln>
        </p:spPr>
        <p:txBody>
          <a:bodyPr wrap="square" rtlCol="0">
            <a:spAutoFit/>
          </a:bodyPr>
          <a:lstStyle/>
          <a:p>
            <a:pPr>
              <a:lnSpc>
                <a:spcPts val="1200"/>
              </a:lnSpc>
            </a:pPr>
            <a:r>
              <a:rPr lang="ja-JP" altLang="en-US"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高知県中小企業団体中央会　主催</a:t>
            </a:r>
            <a:endParaRPr lang="en-US" altLang="ja-JP"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テキスト ボックス 43"/>
          <p:cNvSpPr txBox="1"/>
          <p:nvPr/>
        </p:nvSpPr>
        <p:spPr>
          <a:xfrm>
            <a:off x="4584122" y="-15552"/>
            <a:ext cx="2273878" cy="246221"/>
          </a:xfrm>
          <a:prstGeom prst="rect">
            <a:avLst/>
          </a:prstGeom>
          <a:noFill/>
          <a:ln w="38100">
            <a:noFill/>
          </a:ln>
        </p:spPr>
        <p:txBody>
          <a:bodyPr wrap="square" rtlCol="0">
            <a:spAutoFit/>
          </a:bodyPr>
          <a:lstStyle/>
          <a:p>
            <a:pPr algn="r">
              <a:lnSpc>
                <a:spcPts val="1200"/>
              </a:lnSpc>
            </a:pPr>
            <a:r>
              <a:rPr lang="ja-JP" altLang="en-US" sz="9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ものづくり担い手育成事業</a:t>
            </a:r>
            <a:endParaRPr lang="en-US" altLang="ja-JP" sz="9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テキスト ボックス 46"/>
          <p:cNvSpPr txBox="1"/>
          <p:nvPr/>
        </p:nvSpPr>
        <p:spPr>
          <a:xfrm>
            <a:off x="3561396" y="6564178"/>
            <a:ext cx="3296604" cy="493725"/>
          </a:xfrm>
          <a:prstGeom prst="rect">
            <a:avLst/>
          </a:prstGeom>
          <a:noFill/>
        </p:spPr>
        <p:txBody>
          <a:bodyPr wrap="square" rtlCol="0">
            <a:spAutoFit/>
          </a:bodyPr>
          <a:lstStyle/>
          <a:p>
            <a:pPr>
              <a:lnSpc>
                <a:spcPts val="1600"/>
              </a:lnSpc>
            </a:pPr>
            <a:r>
              <a:rPr lang="ja-JP" altLang="en-US"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高知県中小企業団体中央会</a:t>
            </a:r>
            <a:endParaRPr lang="en-US" altLang="ja-JP"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nSpc>
                <a:spcPts val="1600"/>
              </a:lnSpc>
            </a:pPr>
            <a:r>
              <a:rPr lang="en-US" altLang="ja-JP"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連携推進部　曽我部・小澤・髙瀨</a:t>
            </a:r>
            <a:endParaRPr kumimoji="1" lang="en-US" altLang="ja-JP" sz="11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633404" y="6969224"/>
            <a:ext cx="3224596" cy="451406"/>
          </a:xfrm>
          <a:prstGeom prst="rect">
            <a:avLst/>
          </a:prstGeom>
          <a:noFill/>
        </p:spPr>
        <p:txBody>
          <a:bodyPr wrap="square" rtlCol="0" anchor="ctr">
            <a:spAutoFit/>
          </a:bodyPr>
          <a:lstStyle/>
          <a:p>
            <a:pPr>
              <a:lnSpc>
                <a:spcPts val="1400"/>
              </a:lnSpc>
            </a:pPr>
            <a:r>
              <a:rPr lang="ja-JP" altLang="en-US" sz="105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05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088-845-8870 </a:t>
            </a:r>
          </a:p>
          <a:p>
            <a:pPr>
              <a:lnSpc>
                <a:spcPts val="1400"/>
              </a:lnSpc>
            </a:pPr>
            <a:r>
              <a:rPr lang="en-US" altLang="ja-JP" sz="105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電子メール　</a:t>
            </a:r>
            <a:r>
              <a:rPr lang="en-US" altLang="ja-JP" sz="1050" b="1" spc="1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ozawa@kbiz.or.jp</a:t>
            </a:r>
          </a:p>
        </p:txBody>
      </p:sp>
      <p:sp>
        <p:nvSpPr>
          <p:cNvPr id="55" name="円/楕円 54"/>
          <p:cNvSpPr/>
          <p:nvPr/>
        </p:nvSpPr>
        <p:spPr>
          <a:xfrm>
            <a:off x="5401685" y="344488"/>
            <a:ext cx="1140507" cy="1140507"/>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テキスト ボックス 56"/>
          <p:cNvSpPr txBox="1"/>
          <p:nvPr/>
        </p:nvSpPr>
        <p:spPr>
          <a:xfrm>
            <a:off x="5301208" y="567210"/>
            <a:ext cx="1284522" cy="695062"/>
          </a:xfrm>
          <a:prstGeom prst="rect">
            <a:avLst/>
          </a:prstGeom>
          <a:noFill/>
          <a:ln w="38100">
            <a:noFill/>
          </a:ln>
        </p:spPr>
        <p:txBody>
          <a:bodyPr wrap="square" rtlCol="0">
            <a:spAutoFit/>
          </a:bodyPr>
          <a:lstStyle/>
          <a:p>
            <a:pPr algn="ctr">
              <a:lnSpc>
                <a:spcPts val="1100"/>
              </a:lnSpc>
            </a:pPr>
            <a:r>
              <a:rPr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b="1" dirty="0" err="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IoT</a:t>
            </a:r>
            <a:r>
              <a:rPr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導入を</a:t>
            </a:r>
            <a:endParaRPr lang="en-US" altLang="ja-JP"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100"/>
              </a:lnSpc>
              <a:spcAft>
                <a:spcPts val="300"/>
              </a:spcAft>
            </a:pPr>
            <a:r>
              <a:rPr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したい方！</a:t>
            </a:r>
            <a:endParaRPr lang="en-US" altLang="ja-JP"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100"/>
              </a:lnSpc>
            </a:pPr>
            <a:r>
              <a:rPr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■生産性向上を</a:t>
            </a:r>
            <a:endParaRPr lang="en-US" altLang="ja-JP"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100"/>
              </a:lnSpc>
            </a:pPr>
            <a:r>
              <a:rPr lang="ja-JP" altLang="en-US"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したい方！</a:t>
            </a:r>
            <a:endParaRPr lang="en-US" altLang="ja-JP" sz="10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テキスト ボックス 39"/>
          <p:cNvSpPr txBox="1"/>
          <p:nvPr/>
        </p:nvSpPr>
        <p:spPr>
          <a:xfrm>
            <a:off x="3501008" y="2792760"/>
            <a:ext cx="3284984" cy="307777"/>
          </a:xfrm>
          <a:prstGeom prst="rect">
            <a:avLst/>
          </a:prstGeom>
          <a:solidFill>
            <a:srgbClr val="002C58"/>
          </a:solidFill>
          <a:ln w="38100">
            <a:noFill/>
          </a:ln>
          <a:effectLst/>
        </p:spPr>
        <p:txBody>
          <a:bodyPr wrap="square" rtlCol="0" anchor="ctr">
            <a:spAutoFit/>
          </a:bodyPr>
          <a:lstStyle/>
          <a:p>
            <a:r>
              <a:rPr lang="ja-JP" altLang="en-US" sz="1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概　要</a:t>
            </a:r>
            <a:endParaRPr kumimoji="1" lang="ja-JP" altLang="en-US" sz="1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テキスト ボックス 44"/>
          <p:cNvSpPr txBox="1"/>
          <p:nvPr/>
        </p:nvSpPr>
        <p:spPr>
          <a:xfrm>
            <a:off x="3573017" y="5889104"/>
            <a:ext cx="720006" cy="307777"/>
          </a:xfrm>
          <a:prstGeom prst="rect">
            <a:avLst/>
          </a:prstGeom>
          <a:solidFill>
            <a:srgbClr val="002C58"/>
          </a:solidFill>
          <a:ln w="38100">
            <a:noFill/>
          </a:ln>
          <a:effectLst/>
        </p:spPr>
        <p:txBody>
          <a:bodyPr wrap="square" rtlCol="0" anchor="ctr">
            <a:spAutoFit/>
          </a:bodyPr>
          <a:lstStyle/>
          <a:p>
            <a:pPr algn="ctr"/>
            <a:r>
              <a:rPr lang="ja-JP" altLang="en-US" sz="1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定　員</a:t>
            </a:r>
            <a:endParaRPr kumimoji="1" lang="ja-JP" altLang="en-US"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テキスト ボックス 45"/>
          <p:cNvSpPr txBox="1"/>
          <p:nvPr/>
        </p:nvSpPr>
        <p:spPr>
          <a:xfrm>
            <a:off x="4365033" y="5889104"/>
            <a:ext cx="2376336" cy="307777"/>
          </a:xfrm>
          <a:prstGeom prst="rect">
            <a:avLst/>
          </a:prstGeom>
          <a:noFill/>
        </p:spPr>
        <p:txBody>
          <a:bodyPr wrap="square" rtlCol="0">
            <a:spAutoFit/>
          </a:bodyPr>
          <a:lstStyle/>
          <a:p>
            <a:r>
              <a:rPr lang="ja-JP" altLang="en-US" sz="1400" b="1">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２０名</a:t>
            </a:r>
            <a:r>
              <a:rPr lang="ja-JP" altLang="en-US"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先着順）</a:t>
            </a:r>
            <a:endParaRPr kumimoji="1" lang="en-US" altLang="ja-JP" sz="1400" b="1"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テキスト ボックス 34"/>
          <p:cNvSpPr txBox="1"/>
          <p:nvPr/>
        </p:nvSpPr>
        <p:spPr>
          <a:xfrm>
            <a:off x="3573016" y="3349079"/>
            <a:ext cx="720007" cy="307777"/>
          </a:xfrm>
          <a:prstGeom prst="rect">
            <a:avLst/>
          </a:prstGeom>
          <a:solidFill>
            <a:srgbClr val="002C58"/>
          </a:solidFill>
          <a:ln w="38100">
            <a:noFill/>
          </a:ln>
          <a:effectLst/>
        </p:spPr>
        <p:txBody>
          <a:bodyPr wrap="square" rtlCol="0" anchor="ctr">
            <a:spAutoFit/>
          </a:bodyPr>
          <a:lstStyle/>
          <a:p>
            <a:pPr algn="ctr"/>
            <a:r>
              <a:rPr lang="ja-JP" altLang="en-US" sz="1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日　時</a:t>
            </a:r>
            <a:endParaRPr kumimoji="1" lang="ja-JP" altLang="en-US"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テキスト ボックス 36"/>
          <p:cNvSpPr txBox="1"/>
          <p:nvPr/>
        </p:nvSpPr>
        <p:spPr>
          <a:xfrm>
            <a:off x="3573017" y="5327604"/>
            <a:ext cx="720006" cy="307777"/>
          </a:xfrm>
          <a:prstGeom prst="rect">
            <a:avLst/>
          </a:prstGeom>
          <a:solidFill>
            <a:srgbClr val="002C58"/>
          </a:solidFill>
          <a:ln w="38100">
            <a:noFill/>
          </a:ln>
          <a:effectLst/>
        </p:spPr>
        <p:txBody>
          <a:bodyPr wrap="square" rtlCol="0" anchor="ctr">
            <a:spAutoFit/>
          </a:bodyPr>
          <a:lstStyle/>
          <a:p>
            <a:pPr algn="ctr"/>
            <a:r>
              <a:rPr lang="ja-JP" altLang="en-US" sz="1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対　象</a:t>
            </a:r>
            <a:endParaRPr kumimoji="1" lang="ja-JP" altLang="en-US"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0" y="7473280"/>
            <a:ext cx="6858000" cy="415498"/>
          </a:xfrm>
          <a:prstGeom prst="rect">
            <a:avLst/>
          </a:prstGeom>
          <a:solidFill>
            <a:srgbClr val="002C58"/>
          </a:solidFill>
          <a:ln w="38100">
            <a:noFill/>
          </a:ln>
          <a:effectLst/>
        </p:spPr>
        <p:txBody>
          <a:bodyPr wrap="square" rtlCol="0" anchor="ctr">
            <a:spAutoFit/>
          </a:bodyPr>
          <a:lstStyle/>
          <a:p>
            <a:pPr algn="ctr">
              <a:lnSpc>
                <a:spcPct val="150000"/>
              </a:lnSpc>
            </a:pPr>
            <a:r>
              <a:rPr lang="ja-JP" altLang="en-US" sz="14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参 加 申 込 書</a:t>
            </a:r>
            <a:endParaRPr kumimoji="1" lang="ja-JP" altLang="en-US" sz="11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30559517"/>
              </p:ext>
            </p:extLst>
          </p:nvPr>
        </p:nvGraphicFramePr>
        <p:xfrm>
          <a:off x="116632" y="7977336"/>
          <a:ext cx="6668276" cy="1296144"/>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xmlns="" val="20000"/>
                    </a:ext>
                  </a:extLst>
                </a:gridCol>
                <a:gridCol w="2448272">
                  <a:extLst>
                    <a:ext uri="{9D8B030D-6E8A-4147-A177-3AD203B41FA5}">
                      <a16:colId xmlns:a16="http://schemas.microsoft.com/office/drawing/2014/main" xmlns="" val="20001"/>
                    </a:ext>
                  </a:extLst>
                </a:gridCol>
                <a:gridCol w="864096">
                  <a:extLst>
                    <a:ext uri="{9D8B030D-6E8A-4147-A177-3AD203B41FA5}">
                      <a16:colId xmlns:a16="http://schemas.microsoft.com/office/drawing/2014/main" xmlns="" val="20002"/>
                    </a:ext>
                  </a:extLst>
                </a:gridCol>
                <a:gridCol w="2275788">
                  <a:extLst>
                    <a:ext uri="{9D8B030D-6E8A-4147-A177-3AD203B41FA5}">
                      <a16:colId xmlns:a16="http://schemas.microsoft.com/office/drawing/2014/main" xmlns="" val="20003"/>
                    </a:ext>
                  </a:extLst>
                </a:gridCol>
              </a:tblGrid>
              <a:tr h="324036">
                <a:tc>
                  <a:txBody>
                    <a:bodyPr/>
                    <a:lstStyle/>
                    <a:p>
                      <a:pPr algn="dist"/>
                      <a:r>
                        <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貴事業所名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0"/>
                  </a:ext>
                </a:extLst>
              </a:tr>
              <a:tr h="324036">
                <a:tc>
                  <a:txBody>
                    <a:bodyPr/>
                    <a:lstStyle/>
                    <a:p>
                      <a:pPr algn="dist"/>
                      <a:r>
                        <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出席者氏名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dist"/>
                      <a:r>
                        <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所属役職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1"/>
                  </a:ext>
                </a:extLst>
              </a:tr>
              <a:tr h="324036">
                <a:tc>
                  <a:txBody>
                    <a:bodyPr/>
                    <a:lstStyle/>
                    <a:p>
                      <a:pPr algn="ctr"/>
                      <a:r>
                        <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ＴＥＬ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ＦＡＸ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2"/>
                  </a:ext>
                </a:extLst>
              </a:tr>
              <a:tr h="324036">
                <a:tc>
                  <a:txBody>
                    <a:bodyPr/>
                    <a:lstStyle/>
                    <a:p>
                      <a:pPr algn="dist"/>
                      <a:r>
                        <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電子メール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003"/>
                  </a:ext>
                </a:extLst>
              </a:tr>
            </a:tbl>
          </a:graphicData>
        </a:graphic>
      </p:graphicFrame>
      <p:sp>
        <p:nvSpPr>
          <p:cNvPr id="8" name="テキスト ボックス 7"/>
          <p:cNvSpPr txBox="1"/>
          <p:nvPr/>
        </p:nvSpPr>
        <p:spPr>
          <a:xfrm>
            <a:off x="44624" y="9345488"/>
            <a:ext cx="6786065" cy="507831"/>
          </a:xfrm>
          <a:prstGeom prst="rect">
            <a:avLst/>
          </a:prstGeom>
          <a:noFill/>
          <a:ln>
            <a:solidFill>
              <a:schemeClr val="tx1"/>
            </a:solidFill>
            <a:prstDash val="sysDash"/>
          </a:ln>
        </p:spPr>
        <p:txBody>
          <a:bodyPr wrap="square" rtlCol="0">
            <a:spAutoFit/>
          </a:bodyPr>
          <a:lstStyle/>
          <a:p>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　ご記入頂きました個人情報</a:t>
            </a:r>
            <a:r>
              <a:rPr kumimoji="1" lang="ja-JP" altLang="en-US" sz="900">
                <a:latin typeface="メイリオ" panose="020B0604030504040204" pitchFamily="50" charset="-128"/>
                <a:ea typeface="メイリオ" panose="020B0604030504040204" pitchFamily="50" charset="-128"/>
                <a:cs typeface="メイリオ" panose="020B0604030504040204" pitchFamily="50" charset="-128"/>
              </a:rPr>
              <a:t>は</a:t>
            </a:r>
            <a:r>
              <a:rPr kumimoji="1" lang="ja-JP" altLang="en-US" sz="900" smtClean="0">
                <a:latin typeface="メイリオ" panose="020B0604030504040204" pitchFamily="50" charset="-128"/>
                <a:ea typeface="メイリオ" panose="020B0604030504040204" pitchFamily="50" charset="-128"/>
                <a:cs typeface="メイリオ" panose="020B0604030504040204" pitchFamily="50" charset="-128"/>
              </a:rPr>
              <a:t>、参加される</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方への連絡等、</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本サロンの</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実施について活用いたします。</a:t>
            </a:r>
            <a:endPar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なお、本会では、お預かりした個人情報を適切に管理して参ります。また、複数名でお申し込みの場合は、本用紙をコピーしてご活用下さい。</a:t>
            </a:r>
          </a:p>
        </p:txBody>
      </p:sp>
      <p:sp>
        <p:nvSpPr>
          <p:cNvPr id="9" name="テキスト ボックス 8"/>
          <p:cNvSpPr txBox="1"/>
          <p:nvPr/>
        </p:nvSpPr>
        <p:spPr>
          <a:xfrm>
            <a:off x="332656" y="7556321"/>
            <a:ext cx="2339102" cy="276999"/>
          </a:xfrm>
          <a:prstGeom prst="rect">
            <a:avLst/>
          </a:prstGeom>
          <a:noFill/>
        </p:spPr>
        <p:txBody>
          <a:bodyPr wrap="none" rtlCol="0" anchor="ctr">
            <a:spAutoFit/>
          </a:bodyPr>
          <a:lstStyle/>
          <a:p>
            <a:r>
              <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高知県中小企業団体中央会　宛</a:t>
            </a:r>
          </a:p>
        </p:txBody>
      </p:sp>
      <p:sp>
        <p:nvSpPr>
          <p:cNvPr id="39" name="テキスト ボックス 38"/>
          <p:cNvSpPr txBox="1"/>
          <p:nvPr/>
        </p:nvSpPr>
        <p:spPr>
          <a:xfrm>
            <a:off x="4149080" y="7542529"/>
            <a:ext cx="2781531" cy="276999"/>
          </a:xfrm>
          <a:prstGeom prst="rect">
            <a:avLst/>
          </a:prstGeom>
          <a:noFill/>
        </p:spPr>
        <p:txBody>
          <a:bodyPr wrap="none" rtlCol="0" anchor="ctr">
            <a:spAutoFit/>
          </a:bodyPr>
          <a:lstStyle/>
          <a:p>
            <a:r>
              <a:rPr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ＦＡＸ：０８８－８４５－２４３４</a:t>
            </a:r>
            <a:r>
              <a:rPr kumimoji="1" lang="en-US" altLang="ja-JP"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1827584" y="3686473"/>
            <a:ext cx="184731" cy="369332"/>
          </a:xfrm>
          <a:prstGeom prst="rect">
            <a:avLst/>
          </a:prstGeom>
          <a:noFill/>
        </p:spPr>
        <p:txBody>
          <a:bodyPr wrap="none" rtlCol="0">
            <a:spAutoFit/>
          </a:bodyPr>
          <a:lstStyle/>
          <a:p>
            <a:endParaRPr kumimoji="1" lang="ja-JP" altLang="en-US" dirty="0"/>
          </a:p>
        </p:txBody>
      </p:sp>
    </p:spTree>
    <p:extLst>
      <p:ext uri="{BB962C8B-B14F-4D97-AF65-F5344CB8AC3E}">
        <p14:creationId xmlns:p14="http://schemas.microsoft.com/office/powerpoint/2010/main" val="17452409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2786</TotalTime>
  <Words>103</Words>
  <Application>Microsoft Office PowerPoint</Application>
  <PresentationFormat>A4 210 x 297 mm</PresentationFormat>
  <Paragraphs>65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CHUOUKAI04</dc:creator>
  <cp:lastModifiedBy>CHUOUKAI04</cp:lastModifiedBy>
  <cp:revision>85</cp:revision>
  <cp:lastPrinted>2019-05-16T01:26:43Z</cp:lastPrinted>
  <dcterms:created xsi:type="dcterms:W3CDTF">2017-09-15T06:37:44Z</dcterms:created>
  <dcterms:modified xsi:type="dcterms:W3CDTF">2019-12-24T08:21:46Z</dcterms:modified>
</cp:coreProperties>
</file>